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5" r:id="rId10"/>
    <p:sldId id="266" r:id="rId11"/>
    <p:sldId id="268" r:id="rId12"/>
    <p:sldId id="269" r:id="rId13"/>
    <p:sldId id="270" r:id="rId14"/>
    <p:sldId id="267" r:id="rId15"/>
    <p:sldId id="264"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0295" autoAdjust="0"/>
  </p:normalViewPr>
  <p:slideViewPr>
    <p:cSldViewPr snapToGrid="0">
      <p:cViewPr varScale="1">
        <p:scale>
          <a:sx n="58" d="100"/>
          <a:sy n="58" d="100"/>
        </p:scale>
        <p:origin x="12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BEA8F7-224E-4C7B-A7EE-C7768C9E129F}" type="datetimeFigureOut">
              <a:rPr lang="en-US" smtClean="0"/>
              <a:t>3/14/2020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5A0A8A-FADB-41C4-8E92-578B7D6459FD}" type="slidenum">
              <a:rPr lang="en-US" smtClean="0"/>
              <a:t>‹#›</a:t>
            </a:fld>
            <a:endParaRPr lang="en-US"/>
          </a:p>
        </p:txBody>
      </p:sp>
    </p:spTree>
    <p:extLst>
      <p:ext uri="{BB962C8B-B14F-4D97-AF65-F5344CB8AC3E}">
        <p14:creationId xmlns:p14="http://schemas.microsoft.com/office/powerpoint/2010/main" val="10770987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35A0A8A-FADB-41C4-8E92-578B7D6459FD}" type="slidenum">
              <a:rPr lang="en-US" smtClean="0"/>
              <a:t>3</a:t>
            </a:fld>
            <a:endParaRPr lang="en-US"/>
          </a:p>
        </p:txBody>
      </p:sp>
    </p:spTree>
    <p:extLst>
      <p:ext uri="{BB962C8B-B14F-4D97-AF65-F5344CB8AC3E}">
        <p14:creationId xmlns:p14="http://schemas.microsoft.com/office/powerpoint/2010/main" val="27743822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35A0A8A-FADB-41C4-8E92-578B7D6459FD}" type="slidenum">
              <a:rPr lang="en-US" smtClean="0"/>
              <a:t>4</a:t>
            </a:fld>
            <a:endParaRPr lang="en-US"/>
          </a:p>
        </p:txBody>
      </p:sp>
    </p:spTree>
    <p:extLst>
      <p:ext uri="{BB962C8B-B14F-4D97-AF65-F5344CB8AC3E}">
        <p14:creationId xmlns:p14="http://schemas.microsoft.com/office/powerpoint/2010/main" val="960648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35A0A8A-FADB-41C4-8E92-578B7D6459FD}" type="slidenum">
              <a:rPr lang="en-US" smtClean="0"/>
              <a:t>5</a:t>
            </a:fld>
            <a:endParaRPr lang="en-US"/>
          </a:p>
        </p:txBody>
      </p:sp>
    </p:spTree>
    <p:extLst>
      <p:ext uri="{BB962C8B-B14F-4D97-AF65-F5344CB8AC3E}">
        <p14:creationId xmlns:p14="http://schemas.microsoft.com/office/powerpoint/2010/main" val="37900076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35A0A8A-FADB-41C4-8E92-578B7D6459FD}" type="slidenum">
              <a:rPr lang="en-US" smtClean="0"/>
              <a:t>7</a:t>
            </a:fld>
            <a:endParaRPr lang="en-US"/>
          </a:p>
        </p:txBody>
      </p:sp>
    </p:spTree>
    <p:extLst>
      <p:ext uri="{BB962C8B-B14F-4D97-AF65-F5344CB8AC3E}">
        <p14:creationId xmlns:p14="http://schemas.microsoft.com/office/powerpoint/2010/main" val="13195321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35A0A8A-FADB-41C4-8E92-578B7D6459FD}" type="slidenum">
              <a:rPr lang="en-US" smtClean="0"/>
              <a:t>8</a:t>
            </a:fld>
            <a:endParaRPr lang="en-US"/>
          </a:p>
        </p:txBody>
      </p:sp>
    </p:spTree>
    <p:extLst>
      <p:ext uri="{BB962C8B-B14F-4D97-AF65-F5344CB8AC3E}">
        <p14:creationId xmlns:p14="http://schemas.microsoft.com/office/powerpoint/2010/main" val="32541920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35A0A8A-FADB-41C4-8E92-578B7D6459FD}" type="slidenum">
              <a:rPr lang="en-US" smtClean="0"/>
              <a:t>10</a:t>
            </a:fld>
            <a:endParaRPr lang="en-US"/>
          </a:p>
        </p:txBody>
      </p:sp>
    </p:spTree>
    <p:extLst>
      <p:ext uri="{BB962C8B-B14F-4D97-AF65-F5344CB8AC3E}">
        <p14:creationId xmlns:p14="http://schemas.microsoft.com/office/powerpoint/2010/main" val="30118652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35A0A8A-FADB-41C4-8E92-578B7D6459FD}" type="slidenum">
              <a:rPr lang="en-US" smtClean="0"/>
              <a:t>12</a:t>
            </a:fld>
            <a:endParaRPr lang="en-US"/>
          </a:p>
        </p:txBody>
      </p:sp>
    </p:spTree>
    <p:extLst>
      <p:ext uri="{BB962C8B-B14F-4D97-AF65-F5344CB8AC3E}">
        <p14:creationId xmlns:p14="http://schemas.microsoft.com/office/powerpoint/2010/main" val="9336905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ADF59-E812-4FAC-8E97-93E06A1D26E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4409329-084C-4CCC-A0FA-EC87307327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F14B4DD-8DEB-4215-9DFC-FA59C3AE33C0}"/>
              </a:ext>
            </a:extLst>
          </p:cNvPr>
          <p:cNvSpPr>
            <a:spLocks noGrp="1"/>
          </p:cNvSpPr>
          <p:nvPr>
            <p:ph type="dt" sz="half" idx="10"/>
          </p:nvPr>
        </p:nvSpPr>
        <p:spPr/>
        <p:txBody>
          <a:bodyPr/>
          <a:lstStyle/>
          <a:p>
            <a:fld id="{F8C3959F-487D-425A-87B2-5DD2D283CCE0}" type="datetimeFigureOut">
              <a:rPr lang="en-US" smtClean="0"/>
              <a:t>3/14/2020</a:t>
            </a:fld>
            <a:endParaRPr lang="en-US"/>
          </a:p>
        </p:txBody>
      </p:sp>
      <p:sp>
        <p:nvSpPr>
          <p:cNvPr id="5" name="Footer Placeholder 4">
            <a:extLst>
              <a:ext uri="{FF2B5EF4-FFF2-40B4-BE49-F238E27FC236}">
                <a16:creationId xmlns:a16="http://schemas.microsoft.com/office/drawing/2014/main" id="{470D640B-A1A3-40BD-957A-14B4F9BDB0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9B3CD9-A62A-4191-9175-49F79A1219F6}"/>
              </a:ext>
            </a:extLst>
          </p:cNvPr>
          <p:cNvSpPr>
            <a:spLocks noGrp="1"/>
          </p:cNvSpPr>
          <p:nvPr>
            <p:ph type="sldNum" sz="quarter" idx="12"/>
          </p:nvPr>
        </p:nvSpPr>
        <p:spPr/>
        <p:txBody>
          <a:bodyPr/>
          <a:lstStyle/>
          <a:p>
            <a:fld id="{DE3E769D-9AD3-4DD1-9B05-2735CE190A6D}" type="slidenum">
              <a:rPr lang="en-US" smtClean="0"/>
              <a:t>‹#›</a:t>
            </a:fld>
            <a:endParaRPr lang="en-US"/>
          </a:p>
        </p:txBody>
      </p:sp>
    </p:spTree>
    <p:extLst>
      <p:ext uri="{BB962C8B-B14F-4D97-AF65-F5344CB8AC3E}">
        <p14:creationId xmlns:p14="http://schemas.microsoft.com/office/powerpoint/2010/main" val="2876624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4BC69-9FA8-4B60-9596-246C8D2CC1D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0F20AA9-895B-463C-99EE-187565AF1B0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2B4291-9DBA-460C-B245-8E0353DA23C9}"/>
              </a:ext>
            </a:extLst>
          </p:cNvPr>
          <p:cNvSpPr>
            <a:spLocks noGrp="1"/>
          </p:cNvSpPr>
          <p:nvPr>
            <p:ph type="dt" sz="half" idx="10"/>
          </p:nvPr>
        </p:nvSpPr>
        <p:spPr/>
        <p:txBody>
          <a:bodyPr/>
          <a:lstStyle/>
          <a:p>
            <a:fld id="{F8C3959F-487D-425A-87B2-5DD2D283CCE0}" type="datetimeFigureOut">
              <a:rPr lang="en-US" smtClean="0"/>
              <a:t>3/14/2020</a:t>
            </a:fld>
            <a:endParaRPr lang="en-US"/>
          </a:p>
        </p:txBody>
      </p:sp>
      <p:sp>
        <p:nvSpPr>
          <p:cNvPr id="5" name="Footer Placeholder 4">
            <a:extLst>
              <a:ext uri="{FF2B5EF4-FFF2-40B4-BE49-F238E27FC236}">
                <a16:creationId xmlns:a16="http://schemas.microsoft.com/office/drawing/2014/main" id="{59F25E8B-F3A6-40B7-B4D5-EBDBD82938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A34D86-4591-408C-B90B-EF7DE331D45B}"/>
              </a:ext>
            </a:extLst>
          </p:cNvPr>
          <p:cNvSpPr>
            <a:spLocks noGrp="1"/>
          </p:cNvSpPr>
          <p:nvPr>
            <p:ph type="sldNum" sz="quarter" idx="12"/>
          </p:nvPr>
        </p:nvSpPr>
        <p:spPr/>
        <p:txBody>
          <a:bodyPr/>
          <a:lstStyle/>
          <a:p>
            <a:fld id="{DE3E769D-9AD3-4DD1-9B05-2735CE190A6D}" type="slidenum">
              <a:rPr lang="en-US" smtClean="0"/>
              <a:t>‹#›</a:t>
            </a:fld>
            <a:endParaRPr lang="en-US"/>
          </a:p>
        </p:txBody>
      </p:sp>
    </p:spTree>
    <p:extLst>
      <p:ext uri="{BB962C8B-B14F-4D97-AF65-F5344CB8AC3E}">
        <p14:creationId xmlns:p14="http://schemas.microsoft.com/office/powerpoint/2010/main" val="1841078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368A86A-FB54-4E92-A8E5-BD5ECC66127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53772C2-8B9E-46B4-9899-068E5EF3E7C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CC12B3-03D9-4439-977A-7C597EBDE5B3}"/>
              </a:ext>
            </a:extLst>
          </p:cNvPr>
          <p:cNvSpPr>
            <a:spLocks noGrp="1"/>
          </p:cNvSpPr>
          <p:nvPr>
            <p:ph type="dt" sz="half" idx="10"/>
          </p:nvPr>
        </p:nvSpPr>
        <p:spPr/>
        <p:txBody>
          <a:bodyPr/>
          <a:lstStyle/>
          <a:p>
            <a:fld id="{F8C3959F-487D-425A-87B2-5DD2D283CCE0}" type="datetimeFigureOut">
              <a:rPr lang="en-US" smtClean="0"/>
              <a:t>3/14/2020</a:t>
            </a:fld>
            <a:endParaRPr lang="en-US"/>
          </a:p>
        </p:txBody>
      </p:sp>
      <p:sp>
        <p:nvSpPr>
          <p:cNvPr id="5" name="Footer Placeholder 4">
            <a:extLst>
              <a:ext uri="{FF2B5EF4-FFF2-40B4-BE49-F238E27FC236}">
                <a16:creationId xmlns:a16="http://schemas.microsoft.com/office/drawing/2014/main" id="{0F63C79F-852C-4DBD-92AC-D380433903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1D616A-9EEC-488B-87DA-0071B1C1D5E8}"/>
              </a:ext>
            </a:extLst>
          </p:cNvPr>
          <p:cNvSpPr>
            <a:spLocks noGrp="1"/>
          </p:cNvSpPr>
          <p:nvPr>
            <p:ph type="sldNum" sz="quarter" idx="12"/>
          </p:nvPr>
        </p:nvSpPr>
        <p:spPr/>
        <p:txBody>
          <a:bodyPr/>
          <a:lstStyle/>
          <a:p>
            <a:fld id="{DE3E769D-9AD3-4DD1-9B05-2735CE190A6D}" type="slidenum">
              <a:rPr lang="en-US" smtClean="0"/>
              <a:t>‹#›</a:t>
            </a:fld>
            <a:endParaRPr lang="en-US"/>
          </a:p>
        </p:txBody>
      </p:sp>
    </p:spTree>
    <p:extLst>
      <p:ext uri="{BB962C8B-B14F-4D97-AF65-F5344CB8AC3E}">
        <p14:creationId xmlns:p14="http://schemas.microsoft.com/office/powerpoint/2010/main" val="1821938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D60FE-D2E6-4B62-8BC0-A4A23B2BC87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4AF380-AD9C-4753-962D-66212F2490F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9127BC-1579-4B7F-9839-95DC18EFD000}"/>
              </a:ext>
            </a:extLst>
          </p:cNvPr>
          <p:cNvSpPr>
            <a:spLocks noGrp="1"/>
          </p:cNvSpPr>
          <p:nvPr>
            <p:ph type="dt" sz="half" idx="10"/>
          </p:nvPr>
        </p:nvSpPr>
        <p:spPr/>
        <p:txBody>
          <a:bodyPr/>
          <a:lstStyle/>
          <a:p>
            <a:fld id="{F8C3959F-487D-425A-87B2-5DD2D283CCE0}" type="datetimeFigureOut">
              <a:rPr lang="en-US" smtClean="0"/>
              <a:t>3/14/2020</a:t>
            </a:fld>
            <a:endParaRPr lang="en-US"/>
          </a:p>
        </p:txBody>
      </p:sp>
      <p:sp>
        <p:nvSpPr>
          <p:cNvPr id="5" name="Footer Placeholder 4">
            <a:extLst>
              <a:ext uri="{FF2B5EF4-FFF2-40B4-BE49-F238E27FC236}">
                <a16:creationId xmlns:a16="http://schemas.microsoft.com/office/drawing/2014/main" id="{0035ED5F-4199-4226-A93C-946782881B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C9FADF-8FB1-4B3C-9399-A4F06A77E3A8}"/>
              </a:ext>
            </a:extLst>
          </p:cNvPr>
          <p:cNvSpPr>
            <a:spLocks noGrp="1"/>
          </p:cNvSpPr>
          <p:nvPr>
            <p:ph type="sldNum" sz="quarter" idx="12"/>
          </p:nvPr>
        </p:nvSpPr>
        <p:spPr/>
        <p:txBody>
          <a:bodyPr/>
          <a:lstStyle/>
          <a:p>
            <a:fld id="{DE3E769D-9AD3-4DD1-9B05-2735CE190A6D}" type="slidenum">
              <a:rPr lang="en-US" smtClean="0"/>
              <a:t>‹#›</a:t>
            </a:fld>
            <a:endParaRPr lang="en-US"/>
          </a:p>
        </p:txBody>
      </p:sp>
    </p:spTree>
    <p:extLst>
      <p:ext uri="{BB962C8B-B14F-4D97-AF65-F5344CB8AC3E}">
        <p14:creationId xmlns:p14="http://schemas.microsoft.com/office/powerpoint/2010/main" val="216841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A1C982-AAD6-40F4-B84F-471EDA959EE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CE17A23-450C-4CCB-813A-92E4DEC2748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33B832B-C77C-421C-881A-FA5F0B987593}"/>
              </a:ext>
            </a:extLst>
          </p:cNvPr>
          <p:cNvSpPr>
            <a:spLocks noGrp="1"/>
          </p:cNvSpPr>
          <p:nvPr>
            <p:ph type="dt" sz="half" idx="10"/>
          </p:nvPr>
        </p:nvSpPr>
        <p:spPr/>
        <p:txBody>
          <a:bodyPr/>
          <a:lstStyle/>
          <a:p>
            <a:fld id="{F8C3959F-487D-425A-87B2-5DD2D283CCE0}" type="datetimeFigureOut">
              <a:rPr lang="en-US" smtClean="0"/>
              <a:t>3/14/2020</a:t>
            </a:fld>
            <a:endParaRPr lang="en-US"/>
          </a:p>
        </p:txBody>
      </p:sp>
      <p:sp>
        <p:nvSpPr>
          <p:cNvPr id="5" name="Footer Placeholder 4">
            <a:extLst>
              <a:ext uri="{FF2B5EF4-FFF2-40B4-BE49-F238E27FC236}">
                <a16:creationId xmlns:a16="http://schemas.microsoft.com/office/drawing/2014/main" id="{8A7656F1-7ACC-4F59-9A20-5FEE776D81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1E43EC-7277-4D47-9EAA-FF636BC83361}"/>
              </a:ext>
            </a:extLst>
          </p:cNvPr>
          <p:cNvSpPr>
            <a:spLocks noGrp="1"/>
          </p:cNvSpPr>
          <p:nvPr>
            <p:ph type="sldNum" sz="quarter" idx="12"/>
          </p:nvPr>
        </p:nvSpPr>
        <p:spPr/>
        <p:txBody>
          <a:bodyPr/>
          <a:lstStyle/>
          <a:p>
            <a:fld id="{DE3E769D-9AD3-4DD1-9B05-2735CE190A6D}" type="slidenum">
              <a:rPr lang="en-US" smtClean="0"/>
              <a:t>‹#›</a:t>
            </a:fld>
            <a:endParaRPr lang="en-US"/>
          </a:p>
        </p:txBody>
      </p:sp>
    </p:spTree>
    <p:extLst>
      <p:ext uri="{BB962C8B-B14F-4D97-AF65-F5344CB8AC3E}">
        <p14:creationId xmlns:p14="http://schemas.microsoft.com/office/powerpoint/2010/main" val="973604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B1C15-6403-40C4-BFC9-9426A22D34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A65F6D0-27F4-4DDA-A60B-CCC9730A4ED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C51A7E9-A320-4594-A9E2-71C29C4F057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0FDFFF2-4CF5-426A-99A1-601F0A5D6371}"/>
              </a:ext>
            </a:extLst>
          </p:cNvPr>
          <p:cNvSpPr>
            <a:spLocks noGrp="1"/>
          </p:cNvSpPr>
          <p:nvPr>
            <p:ph type="dt" sz="half" idx="10"/>
          </p:nvPr>
        </p:nvSpPr>
        <p:spPr/>
        <p:txBody>
          <a:bodyPr/>
          <a:lstStyle/>
          <a:p>
            <a:fld id="{F8C3959F-487D-425A-87B2-5DD2D283CCE0}" type="datetimeFigureOut">
              <a:rPr lang="en-US" smtClean="0"/>
              <a:t>3/14/2020</a:t>
            </a:fld>
            <a:endParaRPr lang="en-US"/>
          </a:p>
        </p:txBody>
      </p:sp>
      <p:sp>
        <p:nvSpPr>
          <p:cNvPr id="6" name="Footer Placeholder 5">
            <a:extLst>
              <a:ext uri="{FF2B5EF4-FFF2-40B4-BE49-F238E27FC236}">
                <a16:creationId xmlns:a16="http://schemas.microsoft.com/office/drawing/2014/main" id="{69DDAA83-75E8-4BEB-8AFA-CEB844AB41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A3580E-C8FE-4D02-8DA1-E3D11AC23C31}"/>
              </a:ext>
            </a:extLst>
          </p:cNvPr>
          <p:cNvSpPr>
            <a:spLocks noGrp="1"/>
          </p:cNvSpPr>
          <p:nvPr>
            <p:ph type="sldNum" sz="quarter" idx="12"/>
          </p:nvPr>
        </p:nvSpPr>
        <p:spPr/>
        <p:txBody>
          <a:bodyPr/>
          <a:lstStyle/>
          <a:p>
            <a:fld id="{DE3E769D-9AD3-4DD1-9B05-2735CE190A6D}" type="slidenum">
              <a:rPr lang="en-US" smtClean="0"/>
              <a:t>‹#›</a:t>
            </a:fld>
            <a:endParaRPr lang="en-US"/>
          </a:p>
        </p:txBody>
      </p:sp>
    </p:spTree>
    <p:extLst>
      <p:ext uri="{BB962C8B-B14F-4D97-AF65-F5344CB8AC3E}">
        <p14:creationId xmlns:p14="http://schemas.microsoft.com/office/powerpoint/2010/main" val="3109312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DCAD4-AFEF-4EA8-8581-4546F0BAFDD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12DB422-31B5-4DE2-8F75-56279294F3E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A8DB11B-944B-4B56-AAEB-DC56C04EB85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B60182F-9FF2-4E87-A177-A08F10C4C5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A58201C-E99E-4412-BA1B-DEDC0F0D22F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45B84D4-B098-4212-9BC1-FD3E362CC3D1}"/>
              </a:ext>
            </a:extLst>
          </p:cNvPr>
          <p:cNvSpPr>
            <a:spLocks noGrp="1"/>
          </p:cNvSpPr>
          <p:nvPr>
            <p:ph type="dt" sz="half" idx="10"/>
          </p:nvPr>
        </p:nvSpPr>
        <p:spPr/>
        <p:txBody>
          <a:bodyPr/>
          <a:lstStyle/>
          <a:p>
            <a:fld id="{F8C3959F-487D-425A-87B2-5DD2D283CCE0}" type="datetimeFigureOut">
              <a:rPr lang="en-US" smtClean="0"/>
              <a:t>3/14/2020</a:t>
            </a:fld>
            <a:endParaRPr lang="en-US"/>
          </a:p>
        </p:txBody>
      </p:sp>
      <p:sp>
        <p:nvSpPr>
          <p:cNvPr id="8" name="Footer Placeholder 7">
            <a:extLst>
              <a:ext uri="{FF2B5EF4-FFF2-40B4-BE49-F238E27FC236}">
                <a16:creationId xmlns:a16="http://schemas.microsoft.com/office/drawing/2014/main" id="{05100385-FA3A-4A8D-B51E-BC600C5E0C8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6BF7AA6-1DBD-42EB-9D47-93F1586555D5}"/>
              </a:ext>
            </a:extLst>
          </p:cNvPr>
          <p:cNvSpPr>
            <a:spLocks noGrp="1"/>
          </p:cNvSpPr>
          <p:nvPr>
            <p:ph type="sldNum" sz="quarter" idx="12"/>
          </p:nvPr>
        </p:nvSpPr>
        <p:spPr/>
        <p:txBody>
          <a:bodyPr/>
          <a:lstStyle/>
          <a:p>
            <a:fld id="{DE3E769D-9AD3-4DD1-9B05-2735CE190A6D}" type="slidenum">
              <a:rPr lang="en-US" smtClean="0"/>
              <a:t>‹#›</a:t>
            </a:fld>
            <a:endParaRPr lang="en-US"/>
          </a:p>
        </p:txBody>
      </p:sp>
    </p:spTree>
    <p:extLst>
      <p:ext uri="{BB962C8B-B14F-4D97-AF65-F5344CB8AC3E}">
        <p14:creationId xmlns:p14="http://schemas.microsoft.com/office/powerpoint/2010/main" val="1725781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7C244-CBCB-4D87-813E-72FC6F3B628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283DF7A-57B3-4567-9CE1-07BF5455B191}"/>
              </a:ext>
            </a:extLst>
          </p:cNvPr>
          <p:cNvSpPr>
            <a:spLocks noGrp="1"/>
          </p:cNvSpPr>
          <p:nvPr>
            <p:ph type="dt" sz="half" idx="10"/>
          </p:nvPr>
        </p:nvSpPr>
        <p:spPr/>
        <p:txBody>
          <a:bodyPr/>
          <a:lstStyle/>
          <a:p>
            <a:fld id="{F8C3959F-487D-425A-87B2-5DD2D283CCE0}" type="datetimeFigureOut">
              <a:rPr lang="en-US" smtClean="0"/>
              <a:t>3/14/2020</a:t>
            </a:fld>
            <a:endParaRPr lang="en-US"/>
          </a:p>
        </p:txBody>
      </p:sp>
      <p:sp>
        <p:nvSpPr>
          <p:cNvPr id="4" name="Footer Placeholder 3">
            <a:extLst>
              <a:ext uri="{FF2B5EF4-FFF2-40B4-BE49-F238E27FC236}">
                <a16:creationId xmlns:a16="http://schemas.microsoft.com/office/drawing/2014/main" id="{8B606D9F-6A1D-4030-92DD-1D0E33B1784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231AF93-4698-43D9-8F33-9E25F9CEC7FA}"/>
              </a:ext>
            </a:extLst>
          </p:cNvPr>
          <p:cNvSpPr>
            <a:spLocks noGrp="1"/>
          </p:cNvSpPr>
          <p:nvPr>
            <p:ph type="sldNum" sz="quarter" idx="12"/>
          </p:nvPr>
        </p:nvSpPr>
        <p:spPr/>
        <p:txBody>
          <a:bodyPr/>
          <a:lstStyle/>
          <a:p>
            <a:fld id="{DE3E769D-9AD3-4DD1-9B05-2735CE190A6D}" type="slidenum">
              <a:rPr lang="en-US" smtClean="0"/>
              <a:t>‹#›</a:t>
            </a:fld>
            <a:endParaRPr lang="en-US"/>
          </a:p>
        </p:txBody>
      </p:sp>
    </p:spTree>
    <p:extLst>
      <p:ext uri="{BB962C8B-B14F-4D97-AF65-F5344CB8AC3E}">
        <p14:creationId xmlns:p14="http://schemas.microsoft.com/office/powerpoint/2010/main" val="4108808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8B72D1E-3323-433C-BDC5-80ABE1CE7101}"/>
              </a:ext>
            </a:extLst>
          </p:cNvPr>
          <p:cNvSpPr>
            <a:spLocks noGrp="1"/>
          </p:cNvSpPr>
          <p:nvPr>
            <p:ph type="dt" sz="half" idx="10"/>
          </p:nvPr>
        </p:nvSpPr>
        <p:spPr/>
        <p:txBody>
          <a:bodyPr/>
          <a:lstStyle/>
          <a:p>
            <a:fld id="{F8C3959F-487D-425A-87B2-5DD2D283CCE0}" type="datetimeFigureOut">
              <a:rPr lang="en-US" smtClean="0"/>
              <a:t>3/14/2020</a:t>
            </a:fld>
            <a:endParaRPr lang="en-US"/>
          </a:p>
        </p:txBody>
      </p:sp>
      <p:sp>
        <p:nvSpPr>
          <p:cNvPr id="3" name="Footer Placeholder 2">
            <a:extLst>
              <a:ext uri="{FF2B5EF4-FFF2-40B4-BE49-F238E27FC236}">
                <a16:creationId xmlns:a16="http://schemas.microsoft.com/office/drawing/2014/main" id="{57728406-8135-4382-A123-4976E072A83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3518D8D-2310-42C5-9D1A-93EDD5309BDD}"/>
              </a:ext>
            </a:extLst>
          </p:cNvPr>
          <p:cNvSpPr>
            <a:spLocks noGrp="1"/>
          </p:cNvSpPr>
          <p:nvPr>
            <p:ph type="sldNum" sz="quarter" idx="12"/>
          </p:nvPr>
        </p:nvSpPr>
        <p:spPr/>
        <p:txBody>
          <a:bodyPr/>
          <a:lstStyle/>
          <a:p>
            <a:fld id="{DE3E769D-9AD3-4DD1-9B05-2735CE190A6D}" type="slidenum">
              <a:rPr lang="en-US" smtClean="0"/>
              <a:t>‹#›</a:t>
            </a:fld>
            <a:endParaRPr lang="en-US"/>
          </a:p>
        </p:txBody>
      </p:sp>
    </p:spTree>
    <p:extLst>
      <p:ext uri="{BB962C8B-B14F-4D97-AF65-F5344CB8AC3E}">
        <p14:creationId xmlns:p14="http://schemas.microsoft.com/office/powerpoint/2010/main" val="2246723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6CDD8-9D41-4146-BC52-A7B9399DD5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2E9FA1A-67CE-44AA-A806-9D4EB168399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B36EE60-9277-4C37-A595-6AB2E2338D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2CBABAD-766F-4D1C-B6AE-6E19C740E887}"/>
              </a:ext>
            </a:extLst>
          </p:cNvPr>
          <p:cNvSpPr>
            <a:spLocks noGrp="1"/>
          </p:cNvSpPr>
          <p:nvPr>
            <p:ph type="dt" sz="half" idx="10"/>
          </p:nvPr>
        </p:nvSpPr>
        <p:spPr/>
        <p:txBody>
          <a:bodyPr/>
          <a:lstStyle/>
          <a:p>
            <a:fld id="{F8C3959F-487D-425A-87B2-5DD2D283CCE0}" type="datetimeFigureOut">
              <a:rPr lang="en-US" smtClean="0"/>
              <a:t>3/14/2020</a:t>
            </a:fld>
            <a:endParaRPr lang="en-US"/>
          </a:p>
        </p:txBody>
      </p:sp>
      <p:sp>
        <p:nvSpPr>
          <p:cNvPr id="6" name="Footer Placeholder 5">
            <a:extLst>
              <a:ext uri="{FF2B5EF4-FFF2-40B4-BE49-F238E27FC236}">
                <a16:creationId xmlns:a16="http://schemas.microsoft.com/office/drawing/2014/main" id="{8F957FEC-615A-4FD6-8DE2-2788D30BFA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AFF817-CE49-4713-9250-9A393257FD13}"/>
              </a:ext>
            </a:extLst>
          </p:cNvPr>
          <p:cNvSpPr>
            <a:spLocks noGrp="1"/>
          </p:cNvSpPr>
          <p:nvPr>
            <p:ph type="sldNum" sz="quarter" idx="12"/>
          </p:nvPr>
        </p:nvSpPr>
        <p:spPr/>
        <p:txBody>
          <a:bodyPr/>
          <a:lstStyle/>
          <a:p>
            <a:fld id="{DE3E769D-9AD3-4DD1-9B05-2735CE190A6D}" type="slidenum">
              <a:rPr lang="en-US" smtClean="0"/>
              <a:t>‹#›</a:t>
            </a:fld>
            <a:endParaRPr lang="en-US"/>
          </a:p>
        </p:txBody>
      </p:sp>
    </p:spTree>
    <p:extLst>
      <p:ext uri="{BB962C8B-B14F-4D97-AF65-F5344CB8AC3E}">
        <p14:creationId xmlns:p14="http://schemas.microsoft.com/office/powerpoint/2010/main" val="3508390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8DE02-7911-469C-8A3C-03B522CE22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1F5D70B-8063-4EB9-B0F6-D9292D00CE5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CB0F8ED-B09D-4875-9BDE-677F340BE6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B225A5C-F4FA-4B84-A35C-1B15966C302D}"/>
              </a:ext>
            </a:extLst>
          </p:cNvPr>
          <p:cNvSpPr>
            <a:spLocks noGrp="1"/>
          </p:cNvSpPr>
          <p:nvPr>
            <p:ph type="dt" sz="half" idx="10"/>
          </p:nvPr>
        </p:nvSpPr>
        <p:spPr/>
        <p:txBody>
          <a:bodyPr/>
          <a:lstStyle/>
          <a:p>
            <a:fld id="{F8C3959F-487D-425A-87B2-5DD2D283CCE0}" type="datetimeFigureOut">
              <a:rPr lang="en-US" smtClean="0"/>
              <a:t>3/14/2020</a:t>
            </a:fld>
            <a:endParaRPr lang="en-US"/>
          </a:p>
        </p:txBody>
      </p:sp>
      <p:sp>
        <p:nvSpPr>
          <p:cNvPr id="6" name="Footer Placeholder 5">
            <a:extLst>
              <a:ext uri="{FF2B5EF4-FFF2-40B4-BE49-F238E27FC236}">
                <a16:creationId xmlns:a16="http://schemas.microsoft.com/office/drawing/2014/main" id="{F3929287-F312-4F23-B0C8-E28119E2479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B5DE2C-6618-4691-B134-C18B7C22E7C3}"/>
              </a:ext>
            </a:extLst>
          </p:cNvPr>
          <p:cNvSpPr>
            <a:spLocks noGrp="1"/>
          </p:cNvSpPr>
          <p:nvPr>
            <p:ph type="sldNum" sz="quarter" idx="12"/>
          </p:nvPr>
        </p:nvSpPr>
        <p:spPr/>
        <p:txBody>
          <a:bodyPr/>
          <a:lstStyle/>
          <a:p>
            <a:fld id="{DE3E769D-9AD3-4DD1-9B05-2735CE190A6D}" type="slidenum">
              <a:rPr lang="en-US" smtClean="0"/>
              <a:t>‹#›</a:t>
            </a:fld>
            <a:endParaRPr lang="en-US"/>
          </a:p>
        </p:txBody>
      </p:sp>
    </p:spTree>
    <p:extLst>
      <p:ext uri="{BB962C8B-B14F-4D97-AF65-F5344CB8AC3E}">
        <p14:creationId xmlns:p14="http://schemas.microsoft.com/office/powerpoint/2010/main" val="1071614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624EFD4-BEA2-4586-A92F-687D6F42A05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4557AD9-FABC-4389-B388-CC24FF2685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AA940E-D1F6-4705-8A46-A00578CCA7D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C3959F-487D-425A-87B2-5DD2D283CCE0}" type="datetimeFigureOut">
              <a:rPr lang="en-US" smtClean="0"/>
              <a:t>3/14/2020</a:t>
            </a:fld>
            <a:endParaRPr lang="en-US"/>
          </a:p>
        </p:txBody>
      </p:sp>
      <p:sp>
        <p:nvSpPr>
          <p:cNvPr id="5" name="Footer Placeholder 4">
            <a:extLst>
              <a:ext uri="{FF2B5EF4-FFF2-40B4-BE49-F238E27FC236}">
                <a16:creationId xmlns:a16="http://schemas.microsoft.com/office/drawing/2014/main" id="{40F4EDA8-AEA7-4B08-B380-BF84444598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86027CC-BAA6-4ACB-9BB4-E39EB7D8740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3E769D-9AD3-4DD1-9B05-2735CE190A6D}" type="slidenum">
              <a:rPr lang="en-US" smtClean="0"/>
              <a:t>‹#›</a:t>
            </a:fld>
            <a:endParaRPr lang="en-US"/>
          </a:p>
        </p:txBody>
      </p:sp>
    </p:spTree>
    <p:extLst>
      <p:ext uri="{BB962C8B-B14F-4D97-AF65-F5344CB8AC3E}">
        <p14:creationId xmlns:p14="http://schemas.microsoft.com/office/powerpoint/2010/main" val="3533489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searchmobilecomputing.techtarget.com/definition/electronic-newspaper"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s://www.sciencedirect.com/referencework/9780128035818" TargetMode="External"/><Relationship Id="rId3" Type="http://schemas.openxmlformats.org/officeDocument/2006/relationships/hyperlink" Target="https://www.sciencedirect.com/topics/engineering/band-gap-energy" TargetMode="External"/><Relationship Id="rId7" Type="http://schemas.openxmlformats.org/officeDocument/2006/relationships/hyperlink" Target="https://www.sciencedirect.com/topics/engineering/eastman-kodak"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www.sciencedirect.com/topics/engineering/molecular-architecture" TargetMode="External"/><Relationship Id="rId5" Type="http://schemas.openxmlformats.org/officeDocument/2006/relationships/hyperlink" Target="https://www.sciencedirect.com/topics/engineering/conduction-band" TargetMode="External"/><Relationship Id="rId4" Type="http://schemas.openxmlformats.org/officeDocument/2006/relationships/hyperlink" Target="https://www.sciencedirect.com/topics/engineering/valence-band"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sciencedirect.com/book/9780128092613"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3977CC-150F-406C-BA92-A8E90091763D}"/>
              </a:ext>
            </a:extLst>
          </p:cNvPr>
          <p:cNvSpPr/>
          <p:nvPr/>
        </p:nvSpPr>
        <p:spPr>
          <a:xfrm>
            <a:off x="3358342" y="132522"/>
            <a:ext cx="5353396" cy="662608"/>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Polymeric LED</a:t>
            </a:r>
          </a:p>
          <a:p>
            <a:pPr algn="ctr"/>
            <a:r>
              <a:rPr lang="en-US" b="1" dirty="0">
                <a:solidFill>
                  <a:schemeClr val="tx1"/>
                </a:solidFill>
              </a:rPr>
              <a:t>Part –One ---Introduction</a:t>
            </a:r>
          </a:p>
        </p:txBody>
      </p:sp>
      <p:sp>
        <p:nvSpPr>
          <p:cNvPr id="2" name="Rectangle 1">
            <a:extLst>
              <a:ext uri="{FF2B5EF4-FFF2-40B4-BE49-F238E27FC236}">
                <a16:creationId xmlns:a16="http://schemas.microsoft.com/office/drawing/2014/main" id="{8D933363-A994-4534-9F1E-947617DC27D5}"/>
              </a:ext>
            </a:extLst>
          </p:cNvPr>
          <p:cNvSpPr/>
          <p:nvPr/>
        </p:nvSpPr>
        <p:spPr>
          <a:xfrm>
            <a:off x="203200" y="977900"/>
            <a:ext cx="11785600" cy="5747578"/>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u="sng" dirty="0">
                <a:solidFill>
                  <a:schemeClr val="tx1"/>
                </a:solidFill>
              </a:rPr>
              <a:t>What does </a:t>
            </a:r>
            <a:r>
              <a:rPr lang="en-US" sz="2400" b="1" i="1" u="sng" dirty="0">
                <a:solidFill>
                  <a:schemeClr val="tx1"/>
                </a:solidFill>
              </a:rPr>
              <a:t>Polymer LED (PLED)</a:t>
            </a:r>
            <a:r>
              <a:rPr lang="en-US" sz="2400" b="1" u="sng" dirty="0">
                <a:solidFill>
                  <a:schemeClr val="tx1"/>
                </a:solidFill>
              </a:rPr>
              <a:t> mean?</a:t>
            </a:r>
          </a:p>
          <a:p>
            <a:pPr algn="ctr"/>
            <a:endParaRPr lang="en-US" sz="2400" b="1" dirty="0">
              <a:solidFill>
                <a:schemeClr val="tx1"/>
              </a:solidFill>
            </a:endParaRPr>
          </a:p>
          <a:p>
            <a:pPr algn="ctr"/>
            <a:r>
              <a:rPr lang="en-US" dirty="0">
                <a:solidFill>
                  <a:schemeClr val="tx1"/>
                </a:solidFill>
              </a:rPr>
              <a:t>--</a:t>
            </a:r>
            <a:r>
              <a:rPr lang="en-US" dirty="0"/>
              <a:t>  </a:t>
            </a:r>
            <a:r>
              <a:rPr lang="en-US" sz="2000" b="1" dirty="0">
                <a:solidFill>
                  <a:schemeClr val="tx1"/>
                </a:solidFill>
              </a:rPr>
              <a:t>polymer LED is a type of OLED that uses polymers as a semiconducting material to produce very thin LEDs that can be used for many applications such as flexible displays, indoor lighting, and for medical technology applications such as light sources for lab-on-a-chip devices.</a:t>
            </a:r>
          </a:p>
          <a:p>
            <a:pPr algn="ctr"/>
            <a:endParaRPr lang="en-US" sz="2400" b="1" dirty="0">
              <a:solidFill>
                <a:schemeClr val="tx1"/>
              </a:solidFill>
            </a:endParaRPr>
          </a:p>
          <a:p>
            <a:pPr algn="ctr"/>
            <a:r>
              <a:rPr lang="en-US" sz="2000" b="1" dirty="0">
                <a:solidFill>
                  <a:schemeClr val="tx1"/>
                </a:solidFill>
              </a:rPr>
              <a:t>-- Polymer LEDs are produced by sandwiching electroluminescent polymers between a metal cathode and a transparent anode.</a:t>
            </a:r>
          </a:p>
          <a:p>
            <a:pPr algn="ctr"/>
            <a:endParaRPr lang="en-US" sz="2400" b="1" dirty="0">
              <a:solidFill>
                <a:schemeClr val="tx1"/>
              </a:solidFill>
            </a:endParaRPr>
          </a:p>
          <a:p>
            <a:pPr algn="ctr"/>
            <a:r>
              <a:rPr lang="en-US" sz="2000" b="1" dirty="0">
                <a:solidFill>
                  <a:schemeClr val="tx1"/>
                </a:solidFill>
              </a:rPr>
              <a:t>-- Because polymers are lightweight and flexible, they can simply and inexpensively be used for the creation of thin film displays for future technologies such as the</a:t>
            </a:r>
            <a:r>
              <a:rPr lang="en-US" sz="2000" b="1" dirty="0">
                <a:solidFill>
                  <a:srgbClr val="FF0000"/>
                </a:solidFill>
              </a:rPr>
              <a:t> </a:t>
            </a:r>
            <a:r>
              <a:rPr lang="en-US" sz="2000" b="1" u="sng" dirty="0">
                <a:solidFill>
                  <a:srgbClr val="FF0000"/>
                </a:solidFill>
                <a:hlinkClick r:id="rId2">
                  <a:extLst>
                    <a:ext uri="{A12FA001-AC4F-418D-AE19-62706E023703}">
                      <ahyp:hlinkClr xmlns:ahyp="http://schemas.microsoft.com/office/drawing/2018/hyperlinkcolor" val="tx"/>
                    </a:ext>
                  </a:extLst>
                </a:hlinkClick>
              </a:rPr>
              <a:t>electronic newspaper</a:t>
            </a:r>
            <a:r>
              <a:rPr lang="en-US" sz="2000" b="1" dirty="0">
                <a:solidFill>
                  <a:schemeClr val="tx1"/>
                </a:solidFill>
              </a:rPr>
              <a:t> .</a:t>
            </a:r>
          </a:p>
          <a:p>
            <a:pPr algn="ctr"/>
            <a:r>
              <a:rPr lang="en-US" sz="2000" b="1" dirty="0">
                <a:solidFill>
                  <a:schemeClr val="tx1"/>
                </a:solidFill>
              </a:rPr>
              <a:t>--- Polymer LEDs have a number of inherent qualities that are ideally suited to such applications: they enable full-spectrum color displays, high brightness at low drive voltages, glare-free viewing, and long operating lifetimes. It is currently possible to create a small text display by structuring the polymer material and electrodes.</a:t>
            </a:r>
          </a:p>
          <a:p>
            <a:pPr algn="ctr"/>
            <a:endParaRPr lang="en-US" sz="2400" b="1" dirty="0">
              <a:solidFill>
                <a:schemeClr val="tx1"/>
              </a:solidFill>
            </a:endParaRPr>
          </a:p>
          <a:p>
            <a:pPr algn="ctr"/>
            <a:endParaRPr lang="en-US" sz="2400" b="1" dirty="0">
              <a:solidFill>
                <a:schemeClr val="tx1"/>
              </a:solidFill>
            </a:endParaRPr>
          </a:p>
        </p:txBody>
      </p:sp>
      <p:sp>
        <p:nvSpPr>
          <p:cNvPr id="3" name="Rectangle 2">
            <a:extLst>
              <a:ext uri="{FF2B5EF4-FFF2-40B4-BE49-F238E27FC236}">
                <a16:creationId xmlns:a16="http://schemas.microsoft.com/office/drawing/2014/main" id="{FFAFE017-57A3-4F4B-AAB8-B1A336FBE997}"/>
              </a:ext>
            </a:extLst>
          </p:cNvPr>
          <p:cNvSpPr/>
          <p:nvPr/>
        </p:nvSpPr>
        <p:spPr>
          <a:xfrm>
            <a:off x="9908771" y="498282"/>
            <a:ext cx="2080029" cy="36624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Dr.Widad</a:t>
            </a:r>
            <a:r>
              <a:rPr lang="en-US" dirty="0">
                <a:solidFill>
                  <a:schemeClr val="tx1"/>
                </a:solidFill>
              </a:rPr>
              <a:t> Saleh</a:t>
            </a:r>
          </a:p>
        </p:txBody>
      </p:sp>
      <p:sp>
        <p:nvSpPr>
          <p:cNvPr id="5" name="Rectangle 4">
            <a:extLst>
              <a:ext uri="{FF2B5EF4-FFF2-40B4-BE49-F238E27FC236}">
                <a16:creationId xmlns:a16="http://schemas.microsoft.com/office/drawing/2014/main" id="{57A1EE19-BEC1-4912-9ED1-A944A2FE31D0}"/>
              </a:ext>
            </a:extLst>
          </p:cNvPr>
          <p:cNvSpPr/>
          <p:nvPr/>
        </p:nvSpPr>
        <p:spPr>
          <a:xfrm>
            <a:off x="9908771" y="520273"/>
            <a:ext cx="2080029" cy="36624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a:solidFill>
                  <a:schemeClr val="tx1"/>
                </a:solidFill>
              </a:rPr>
              <a:t>Dr.Widad</a:t>
            </a:r>
            <a:r>
              <a:rPr lang="en-US" b="1" dirty="0">
                <a:solidFill>
                  <a:schemeClr val="tx1"/>
                </a:solidFill>
              </a:rPr>
              <a:t> Saleh</a:t>
            </a:r>
          </a:p>
        </p:txBody>
      </p:sp>
      <p:sp>
        <p:nvSpPr>
          <p:cNvPr id="7" name="Rectangle 6">
            <a:extLst>
              <a:ext uri="{FF2B5EF4-FFF2-40B4-BE49-F238E27FC236}">
                <a16:creationId xmlns:a16="http://schemas.microsoft.com/office/drawing/2014/main" id="{80CFC204-982F-46D2-9642-A6BE3C6F9666}"/>
              </a:ext>
            </a:extLst>
          </p:cNvPr>
          <p:cNvSpPr/>
          <p:nvPr/>
        </p:nvSpPr>
        <p:spPr>
          <a:xfrm>
            <a:off x="203200" y="513462"/>
            <a:ext cx="2080029" cy="36624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2020</a:t>
            </a:r>
          </a:p>
        </p:txBody>
      </p:sp>
    </p:spTree>
    <p:extLst>
      <p:ext uri="{BB962C8B-B14F-4D97-AF65-F5344CB8AC3E}">
        <p14:creationId xmlns:p14="http://schemas.microsoft.com/office/powerpoint/2010/main" val="3710875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6B55981-1EBC-4633-8E91-EC4B914E5368}"/>
              </a:ext>
            </a:extLst>
          </p:cNvPr>
          <p:cNvSpPr/>
          <p:nvPr/>
        </p:nvSpPr>
        <p:spPr>
          <a:xfrm>
            <a:off x="166255" y="166256"/>
            <a:ext cx="11870574" cy="6525490"/>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a:extLst>
              <a:ext uri="{FF2B5EF4-FFF2-40B4-BE49-F238E27FC236}">
                <a16:creationId xmlns:a16="http://schemas.microsoft.com/office/drawing/2014/main" id="{A514484D-4C11-4394-91EA-667BCFDC5F6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0050" y="3574473"/>
            <a:ext cx="9991899" cy="2942706"/>
          </a:xfrm>
          <a:prstGeom prst="rect">
            <a:avLst/>
          </a:prstGeom>
        </p:spPr>
      </p:pic>
      <p:sp>
        <p:nvSpPr>
          <p:cNvPr id="7" name="Rectangle 6">
            <a:extLst>
              <a:ext uri="{FF2B5EF4-FFF2-40B4-BE49-F238E27FC236}">
                <a16:creationId xmlns:a16="http://schemas.microsoft.com/office/drawing/2014/main" id="{D507D141-4EA0-47C0-AFFD-930631664F5B}"/>
              </a:ext>
            </a:extLst>
          </p:cNvPr>
          <p:cNvSpPr/>
          <p:nvPr/>
        </p:nvSpPr>
        <p:spPr>
          <a:xfrm>
            <a:off x="3657600" y="532015"/>
            <a:ext cx="3491345" cy="49876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rgbClr val="002060"/>
                </a:solidFill>
              </a:rPr>
              <a:t>Fabrication Process</a:t>
            </a:r>
          </a:p>
        </p:txBody>
      </p:sp>
      <p:sp>
        <p:nvSpPr>
          <p:cNvPr id="8" name="Rectangle 7">
            <a:extLst>
              <a:ext uri="{FF2B5EF4-FFF2-40B4-BE49-F238E27FC236}">
                <a16:creationId xmlns:a16="http://schemas.microsoft.com/office/drawing/2014/main" id="{B36D3B59-BCEE-4403-B626-A5CC14CCCC25}"/>
              </a:ext>
            </a:extLst>
          </p:cNvPr>
          <p:cNvSpPr/>
          <p:nvPr/>
        </p:nvSpPr>
        <p:spPr>
          <a:xfrm>
            <a:off x="465513" y="1176250"/>
            <a:ext cx="11089178" cy="225274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1- Transparent Electrode ( ITO )</a:t>
            </a:r>
          </a:p>
          <a:p>
            <a:pPr algn="ctr"/>
            <a:r>
              <a:rPr lang="en-US" sz="2400" b="1" dirty="0">
                <a:solidFill>
                  <a:schemeClr val="tx1"/>
                </a:solidFill>
              </a:rPr>
              <a:t>2- Polymer Solution .</a:t>
            </a:r>
          </a:p>
          <a:p>
            <a:pPr algn="ctr"/>
            <a:r>
              <a:rPr lang="en-US" sz="2400" b="1" dirty="0">
                <a:solidFill>
                  <a:schemeClr val="tx1"/>
                </a:solidFill>
              </a:rPr>
              <a:t>3- Spin Coating .</a:t>
            </a:r>
          </a:p>
          <a:p>
            <a:pPr algn="ctr"/>
            <a:r>
              <a:rPr lang="en-US" sz="2400" b="1" dirty="0">
                <a:solidFill>
                  <a:schemeClr val="tx1"/>
                </a:solidFill>
              </a:rPr>
              <a:t>4- </a:t>
            </a:r>
            <a:r>
              <a:rPr lang="en-US" sz="2400" b="1" dirty="0" err="1">
                <a:solidFill>
                  <a:schemeClr val="tx1"/>
                </a:solidFill>
              </a:rPr>
              <a:t>Afew</a:t>
            </a:r>
            <a:r>
              <a:rPr lang="en-US" sz="2400" b="1" dirty="0">
                <a:solidFill>
                  <a:schemeClr val="tx1"/>
                </a:solidFill>
              </a:rPr>
              <a:t> Nano meter thin layer.</a:t>
            </a:r>
          </a:p>
          <a:p>
            <a:pPr algn="ctr"/>
            <a:r>
              <a:rPr lang="en-US" sz="2400" b="1" dirty="0">
                <a:solidFill>
                  <a:schemeClr val="tx1"/>
                </a:solidFill>
              </a:rPr>
              <a:t>5- Further layer are coated ( CVD ).</a:t>
            </a:r>
          </a:p>
        </p:txBody>
      </p:sp>
    </p:spTree>
    <p:extLst>
      <p:ext uri="{BB962C8B-B14F-4D97-AF65-F5344CB8AC3E}">
        <p14:creationId xmlns:p14="http://schemas.microsoft.com/office/powerpoint/2010/main" val="12177880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175FEFD-03EA-4122-A051-00B190487502}"/>
              </a:ext>
            </a:extLst>
          </p:cNvPr>
          <p:cNvSpPr/>
          <p:nvPr/>
        </p:nvSpPr>
        <p:spPr>
          <a:xfrm>
            <a:off x="465513" y="249382"/>
            <a:ext cx="11488189" cy="6317673"/>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1- Multi or full color cell phone display, Television and laptop.</a:t>
            </a:r>
          </a:p>
          <a:p>
            <a:pPr algn="ctr"/>
            <a:r>
              <a:rPr lang="en-US" sz="2800" b="1" dirty="0">
                <a:solidFill>
                  <a:schemeClr val="tx1"/>
                </a:solidFill>
              </a:rPr>
              <a:t>2- </a:t>
            </a:r>
            <a:r>
              <a:rPr lang="en-US" sz="2800" b="1" dirty="0" err="1">
                <a:solidFill>
                  <a:schemeClr val="tx1"/>
                </a:solidFill>
              </a:rPr>
              <a:t>Lighweight</a:t>
            </a:r>
            <a:r>
              <a:rPr lang="en-US" sz="2800" b="1" dirty="0">
                <a:solidFill>
                  <a:schemeClr val="tx1"/>
                </a:solidFill>
              </a:rPr>
              <a:t> wrist watches  .</a:t>
            </a:r>
          </a:p>
          <a:p>
            <a:pPr algn="ctr"/>
            <a:r>
              <a:rPr lang="en-US" sz="2800" b="1" dirty="0">
                <a:solidFill>
                  <a:schemeClr val="tx1"/>
                </a:solidFill>
              </a:rPr>
              <a:t>3- Automobile Light system without bulbs.</a:t>
            </a:r>
          </a:p>
          <a:p>
            <a:pPr algn="ctr"/>
            <a:r>
              <a:rPr lang="en-US" sz="2800" b="1" dirty="0">
                <a:solidFill>
                  <a:schemeClr val="tx1"/>
                </a:solidFill>
              </a:rPr>
              <a:t>4- Roll-up refreshable e-newspapers.</a:t>
            </a:r>
          </a:p>
          <a:p>
            <a:pPr algn="ctr"/>
            <a:endParaRPr lang="en-US" sz="2000" b="1" dirty="0">
              <a:solidFill>
                <a:schemeClr val="tx1"/>
              </a:solidFill>
            </a:endParaRPr>
          </a:p>
        </p:txBody>
      </p:sp>
      <p:sp>
        <p:nvSpPr>
          <p:cNvPr id="5" name="Rectangle 4">
            <a:extLst>
              <a:ext uri="{FF2B5EF4-FFF2-40B4-BE49-F238E27FC236}">
                <a16:creationId xmlns:a16="http://schemas.microsoft.com/office/drawing/2014/main" id="{9A35468A-90BE-43C6-B0AD-EAAC0F9A8E90}"/>
              </a:ext>
            </a:extLst>
          </p:cNvPr>
          <p:cNvSpPr/>
          <p:nvPr/>
        </p:nvSpPr>
        <p:spPr>
          <a:xfrm>
            <a:off x="3241964" y="598516"/>
            <a:ext cx="5818909" cy="648393"/>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rgbClr val="002060"/>
                </a:solidFill>
              </a:rPr>
              <a:t>Applications</a:t>
            </a:r>
          </a:p>
        </p:txBody>
      </p:sp>
      <p:pic>
        <p:nvPicPr>
          <p:cNvPr id="9" name="Picture 8">
            <a:extLst>
              <a:ext uri="{FF2B5EF4-FFF2-40B4-BE49-F238E27FC236}">
                <a16:creationId xmlns:a16="http://schemas.microsoft.com/office/drawing/2014/main" id="{518B96E0-2ED2-4F89-BB5C-A1D7D52F6D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5141" y="4289368"/>
            <a:ext cx="3474721" cy="2103120"/>
          </a:xfrm>
          <a:prstGeom prst="rect">
            <a:avLst/>
          </a:prstGeom>
        </p:spPr>
      </p:pic>
      <p:pic>
        <p:nvPicPr>
          <p:cNvPr id="11" name="Picture 10">
            <a:extLst>
              <a:ext uri="{FF2B5EF4-FFF2-40B4-BE49-F238E27FC236}">
                <a16:creationId xmlns:a16="http://schemas.microsoft.com/office/drawing/2014/main" id="{6BDAD9C7-D437-420F-B0AF-667C8C2DD57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07739" y="4422371"/>
            <a:ext cx="3474721" cy="1837114"/>
          </a:xfrm>
          <a:prstGeom prst="rect">
            <a:avLst/>
          </a:prstGeom>
        </p:spPr>
      </p:pic>
      <p:pic>
        <p:nvPicPr>
          <p:cNvPr id="13" name="Picture 12">
            <a:extLst>
              <a:ext uri="{FF2B5EF4-FFF2-40B4-BE49-F238E27FC236}">
                <a16:creationId xmlns:a16="http://schemas.microsoft.com/office/drawing/2014/main" id="{E252B1D1-E8B7-4D31-8782-9A177BF1CA7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02140" y="4289368"/>
            <a:ext cx="3624347" cy="2095792"/>
          </a:xfrm>
          <a:prstGeom prst="rect">
            <a:avLst/>
          </a:prstGeom>
        </p:spPr>
      </p:pic>
    </p:spTree>
    <p:extLst>
      <p:ext uri="{BB962C8B-B14F-4D97-AF65-F5344CB8AC3E}">
        <p14:creationId xmlns:p14="http://schemas.microsoft.com/office/powerpoint/2010/main" val="17923194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F277F-F9B9-4461-9ED6-381DAE383D29}"/>
              </a:ext>
            </a:extLst>
          </p:cNvPr>
          <p:cNvSpPr/>
          <p:nvPr/>
        </p:nvSpPr>
        <p:spPr>
          <a:xfrm>
            <a:off x="153742" y="178723"/>
            <a:ext cx="11754197" cy="6500553"/>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492BA18E-80B5-41BE-951B-8C1F9BB243BA}"/>
              </a:ext>
            </a:extLst>
          </p:cNvPr>
          <p:cNvSpPr/>
          <p:nvPr/>
        </p:nvSpPr>
        <p:spPr>
          <a:xfrm>
            <a:off x="2679469" y="563187"/>
            <a:ext cx="6833061" cy="532015"/>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Performance Comparison</a:t>
            </a:r>
          </a:p>
        </p:txBody>
      </p:sp>
      <p:pic>
        <p:nvPicPr>
          <p:cNvPr id="7" name="Picture 6">
            <a:extLst>
              <a:ext uri="{FF2B5EF4-FFF2-40B4-BE49-F238E27FC236}">
                <a16:creationId xmlns:a16="http://schemas.microsoft.com/office/drawing/2014/main" id="{05909E13-1EE2-44CB-A03D-E92807CD3E4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8282" y="1847629"/>
            <a:ext cx="3983353" cy="3952702"/>
          </a:xfrm>
          <a:prstGeom prst="rect">
            <a:avLst/>
          </a:prstGeom>
        </p:spPr>
      </p:pic>
      <p:sp>
        <p:nvSpPr>
          <p:cNvPr id="8" name="Rectangle 7">
            <a:extLst>
              <a:ext uri="{FF2B5EF4-FFF2-40B4-BE49-F238E27FC236}">
                <a16:creationId xmlns:a16="http://schemas.microsoft.com/office/drawing/2014/main" id="{7D2BF045-C161-4D65-98FB-0948DF6B3374}"/>
              </a:ext>
            </a:extLst>
          </p:cNvPr>
          <p:cNvSpPr/>
          <p:nvPr/>
        </p:nvSpPr>
        <p:spPr>
          <a:xfrm>
            <a:off x="788282" y="1479665"/>
            <a:ext cx="3929801" cy="36796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Fast Response Time</a:t>
            </a:r>
          </a:p>
        </p:txBody>
      </p:sp>
      <p:sp>
        <p:nvSpPr>
          <p:cNvPr id="9" name="Rectangle 8">
            <a:extLst>
              <a:ext uri="{FF2B5EF4-FFF2-40B4-BE49-F238E27FC236}">
                <a16:creationId xmlns:a16="http://schemas.microsoft.com/office/drawing/2014/main" id="{350D1B06-2E48-419C-8812-BFD441332008}"/>
              </a:ext>
            </a:extLst>
          </p:cNvPr>
          <p:cNvSpPr/>
          <p:nvPr/>
        </p:nvSpPr>
        <p:spPr>
          <a:xfrm>
            <a:off x="3038913" y="5887617"/>
            <a:ext cx="1679171" cy="34082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LCD</a:t>
            </a:r>
          </a:p>
        </p:txBody>
      </p:sp>
      <p:pic>
        <p:nvPicPr>
          <p:cNvPr id="11" name="Picture 10">
            <a:extLst>
              <a:ext uri="{FF2B5EF4-FFF2-40B4-BE49-F238E27FC236}">
                <a16:creationId xmlns:a16="http://schemas.microsoft.com/office/drawing/2014/main" id="{1C81DD2D-1720-485B-B741-3FE65C3726E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910032" y="1847627"/>
            <a:ext cx="2924458" cy="4071035"/>
          </a:xfrm>
          <a:prstGeom prst="rect">
            <a:avLst/>
          </a:prstGeom>
        </p:spPr>
      </p:pic>
      <p:sp>
        <p:nvSpPr>
          <p:cNvPr id="12" name="Rectangle 11">
            <a:extLst>
              <a:ext uri="{FF2B5EF4-FFF2-40B4-BE49-F238E27FC236}">
                <a16:creationId xmlns:a16="http://schemas.microsoft.com/office/drawing/2014/main" id="{B40EAD0C-05B7-4D81-A9BA-FF27649DF4E2}"/>
              </a:ext>
            </a:extLst>
          </p:cNvPr>
          <p:cNvSpPr/>
          <p:nvPr/>
        </p:nvSpPr>
        <p:spPr>
          <a:xfrm>
            <a:off x="8885907" y="1479665"/>
            <a:ext cx="2924458" cy="314235"/>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Wide Viewing Angle</a:t>
            </a:r>
          </a:p>
        </p:txBody>
      </p:sp>
      <p:sp>
        <p:nvSpPr>
          <p:cNvPr id="13" name="Rectangle 12">
            <a:extLst>
              <a:ext uri="{FF2B5EF4-FFF2-40B4-BE49-F238E27FC236}">
                <a16:creationId xmlns:a16="http://schemas.microsoft.com/office/drawing/2014/main" id="{410EEF6B-BC50-4415-B2F4-E37DE06EE5E5}"/>
              </a:ext>
            </a:extLst>
          </p:cNvPr>
          <p:cNvSpPr/>
          <p:nvPr/>
        </p:nvSpPr>
        <p:spPr>
          <a:xfrm>
            <a:off x="788282" y="5800331"/>
            <a:ext cx="1679171" cy="34082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PLED</a:t>
            </a:r>
          </a:p>
        </p:txBody>
      </p:sp>
      <p:sp>
        <p:nvSpPr>
          <p:cNvPr id="14" name="Rectangle 13">
            <a:extLst>
              <a:ext uri="{FF2B5EF4-FFF2-40B4-BE49-F238E27FC236}">
                <a16:creationId xmlns:a16="http://schemas.microsoft.com/office/drawing/2014/main" id="{02E21447-E5FD-47D6-A650-688E2F1C4B02}"/>
              </a:ext>
            </a:extLst>
          </p:cNvPr>
          <p:cNvSpPr/>
          <p:nvPr/>
        </p:nvSpPr>
        <p:spPr>
          <a:xfrm>
            <a:off x="10889672" y="5933086"/>
            <a:ext cx="1003069" cy="30977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LCD</a:t>
            </a:r>
          </a:p>
        </p:txBody>
      </p:sp>
      <p:sp>
        <p:nvSpPr>
          <p:cNvPr id="15" name="Rectangle 14">
            <a:extLst>
              <a:ext uri="{FF2B5EF4-FFF2-40B4-BE49-F238E27FC236}">
                <a16:creationId xmlns:a16="http://schemas.microsoft.com/office/drawing/2014/main" id="{74D6E9D9-1AEB-440E-A490-E9471127FA10}"/>
              </a:ext>
            </a:extLst>
          </p:cNvPr>
          <p:cNvSpPr/>
          <p:nvPr/>
        </p:nvSpPr>
        <p:spPr>
          <a:xfrm>
            <a:off x="9606199" y="5918663"/>
            <a:ext cx="1003069" cy="30977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PLED</a:t>
            </a:r>
          </a:p>
        </p:txBody>
      </p:sp>
      <p:pic>
        <p:nvPicPr>
          <p:cNvPr id="17" name="Picture 16">
            <a:extLst>
              <a:ext uri="{FF2B5EF4-FFF2-40B4-BE49-F238E27FC236}">
                <a16:creationId xmlns:a16="http://schemas.microsoft.com/office/drawing/2014/main" id="{32116288-A0DB-4AF7-BD14-9675E7430A2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08639" y="1847628"/>
            <a:ext cx="3614013" cy="3952701"/>
          </a:xfrm>
          <a:prstGeom prst="rect">
            <a:avLst/>
          </a:prstGeom>
        </p:spPr>
      </p:pic>
      <p:sp>
        <p:nvSpPr>
          <p:cNvPr id="18" name="Rectangle 17">
            <a:extLst>
              <a:ext uri="{FF2B5EF4-FFF2-40B4-BE49-F238E27FC236}">
                <a16:creationId xmlns:a16="http://schemas.microsoft.com/office/drawing/2014/main" id="{E3E14157-EF4D-4324-B0F0-9EEEF37F33F2}"/>
              </a:ext>
            </a:extLst>
          </p:cNvPr>
          <p:cNvSpPr/>
          <p:nvPr/>
        </p:nvSpPr>
        <p:spPr>
          <a:xfrm>
            <a:off x="5208639" y="1479665"/>
            <a:ext cx="3567586" cy="36796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a:solidFill>
                  <a:schemeClr val="tx1"/>
                </a:solidFill>
              </a:rPr>
              <a:t>Beter</a:t>
            </a:r>
            <a:r>
              <a:rPr lang="en-US" sz="2400" b="1" dirty="0">
                <a:solidFill>
                  <a:schemeClr val="tx1"/>
                </a:solidFill>
              </a:rPr>
              <a:t> Contrast Ratio</a:t>
            </a:r>
          </a:p>
        </p:txBody>
      </p:sp>
      <p:sp>
        <p:nvSpPr>
          <p:cNvPr id="21" name="Rectangle 20">
            <a:extLst>
              <a:ext uri="{FF2B5EF4-FFF2-40B4-BE49-F238E27FC236}">
                <a16:creationId xmlns:a16="http://schemas.microsoft.com/office/drawing/2014/main" id="{8896D48C-EA0E-4A3E-8286-6EB763FEB360}"/>
              </a:ext>
            </a:extLst>
          </p:cNvPr>
          <p:cNvSpPr/>
          <p:nvPr/>
        </p:nvSpPr>
        <p:spPr>
          <a:xfrm>
            <a:off x="5414252" y="5918911"/>
            <a:ext cx="1003069" cy="30977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PLED</a:t>
            </a:r>
          </a:p>
        </p:txBody>
      </p:sp>
      <p:sp>
        <p:nvSpPr>
          <p:cNvPr id="22" name="Rectangle 21">
            <a:extLst>
              <a:ext uri="{FF2B5EF4-FFF2-40B4-BE49-F238E27FC236}">
                <a16:creationId xmlns:a16="http://schemas.microsoft.com/office/drawing/2014/main" id="{56956839-E84D-4237-A376-4C87A5037022}"/>
              </a:ext>
            </a:extLst>
          </p:cNvPr>
          <p:cNvSpPr/>
          <p:nvPr/>
        </p:nvSpPr>
        <p:spPr>
          <a:xfrm>
            <a:off x="7361738" y="5887617"/>
            <a:ext cx="1003069" cy="30977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LCD</a:t>
            </a:r>
          </a:p>
        </p:txBody>
      </p:sp>
    </p:spTree>
    <p:extLst>
      <p:ext uri="{BB962C8B-B14F-4D97-AF65-F5344CB8AC3E}">
        <p14:creationId xmlns:p14="http://schemas.microsoft.com/office/powerpoint/2010/main" val="20413907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EB3CE17-694F-4740-A0E5-98C54F8671F3}"/>
              </a:ext>
            </a:extLst>
          </p:cNvPr>
          <p:cNvSpPr/>
          <p:nvPr/>
        </p:nvSpPr>
        <p:spPr>
          <a:xfrm>
            <a:off x="1463039" y="814647"/>
            <a:ext cx="9775768" cy="4522123"/>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i="1" u="sng" dirty="0">
                <a:solidFill>
                  <a:schemeClr val="tx1"/>
                </a:solidFill>
              </a:rPr>
              <a:t>Thank You for Your Attention</a:t>
            </a:r>
          </a:p>
          <a:p>
            <a:pPr algn="ctr"/>
            <a:r>
              <a:rPr lang="en-US" sz="4000" b="1" i="1" u="sng" dirty="0" err="1">
                <a:solidFill>
                  <a:schemeClr val="tx1"/>
                </a:solidFill>
              </a:rPr>
              <a:t>Dr.Widad</a:t>
            </a:r>
            <a:r>
              <a:rPr lang="en-US" sz="4000" b="1" i="1" u="sng" dirty="0">
                <a:solidFill>
                  <a:schemeClr val="tx1"/>
                </a:solidFill>
              </a:rPr>
              <a:t> .Salih</a:t>
            </a:r>
          </a:p>
          <a:p>
            <a:pPr algn="ctr"/>
            <a:r>
              <a:rPr lang="en-US" sz="4000" b="1" i="1" u="sng" dirty="0">
                <a:solidFill>
                  <a:schemeClr val="tx1"/>
                </a:solidFill>
              </a:rPr>
              <a:t>Prof of Polymer Chemistry</a:t>
            </a:r>
          </a:p>
          <a:p>
            <a:pPr algn="ctr"/>
            <a:r>
              <a:rPr lang="en-US" sz="4000" b="1" i="1" u="sng" dirty="0">
                <a:solidFill>
                  <a:schemeClr val="tx1"/>
                </a:solidFill>
              </a:rPr>
              <a:t>2020</a:t>
            </a:r>
          </a:p>
        </p:txBody>
      </p:sp>
    </p:spTree>
    <p:extLst>
      <p:ext uri="{BB962C8B-B14F-4D97-AF65-F5344CB8AC3E}">
        <p14:creationId xmlns:p14="http://schemas.microsoft.com/office/powerpoint/2010/main" val="31204267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F7279E-F415-4ED0-8692-E948E386639F}"/>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E0488B39-7550-45A7-A4E4-11EF3B0F5CF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733252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DEA0109-5A30-496E-8169-E3077A0ABA05}"/>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9435709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6B863BF-91A2-4C17-9BD3-5F32762C4DFD}"/>
              </a:ext>
            </a:extLst>
          </p:cNvPr>
          <p:cNvSpPr/>
          <p:nvPr/>
        </p:nvSpPr>
        <p:spPr>
          <a:xfrm>
            <a:off x="149629" y="49876"/>
            <a:ext cx="11892742" cy="6616931"/>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u="sng" dirty="0">
                <a:solidFill>
                  <a:srgbClr val="FF0000"/>
                </a:solidFill>
              </a:rPr>
              <a:t>History of PLED</a:t>
            </a:r>
          </a:p>
          <a:p>
            <a:pPr algn="ctr"/>
            <a:r>
              <a:rPr lang="en-US" sz="2400" b="1" dirty="0">
                <a:solidFill>
                  <a:schemeClr val="tx1"/>
                </a:solidFill>
              </a:rPr>
              <a:t>In 1953—electroluminescence in organic materials was observed.</a:t>
            </a:r>
          </a:p>
          <a:p>
            <a:pPr algn="ctr"/>
            <a:r>
              <a:rPr lang="en-US" sz="2400" b="1" dirty="0">
                <a:solidFill>
                  <a:schemeClr val="tx1"/>
                </a:solidFill>
              </a:rPr>
              <a:t>In 1987---First OLED with driving voltage of 10 V.</a:t>
            </a:r>
          </a:p>
          <a:p>
            <a:pPr algn="ctr"/>
            <a:r>
              <a:rPr lang="en-US" sz="2400" b="1" dirty="0">
                <a:solidFill>
                  <a:schemeClr val="tx1"/>
                </a:solidFill>
              </a:rPr>
              <a:t>In 1989--- Discovery of bi- conjugated polymers.</a:t>
            </a:r>
          </a:p>
          <a:p>
            <a:pPr algn="ctr"/>
            <a:r>
              <a:rPr lang="en-US" sz="2400" b="1" dirty="0">
                <a:solidFill>
                  <a:schemeClr val="tx1"/>
                </a:solidFill>
              </a:rPr>
              <a:t>--- In 1989 The making first Pled is credited to the cavendish </a:t>
            </a:r>
            <a:r>
              <a:rPr lang="en-US" sz="2400" b="1" dirty="0" err="1">
                <a:solidFill>
                  <a:schemeClr val="tx1"/>
                </a:solidFill>
              </a:rPr>
              <a:t>lab.of</a:t>
            </a:r>
            <a:r>
              <a:rPr lang="en-US" sz="2400" b="1" dirty="0">
                <a:solidFill>
                  <a:schemeClr val="tx1"/>
                </a:solidFill>
              </a:rPr>
              <a:t> Cambridge University</a:t>
            </a:r>
          </a:p>
          <a:p>
            <a:pPr algn="ctr"/>
            <a:r>
              <a:rPr lang="en-US" sz="2400" b="1" dirty="0">
                <a:solidFill>
                  <a:schemeClr val="tx1"/>
                </a:solidFill>
              </a:rPr>
              <a:t>--- Polyphenylene vinylene (PPV ) is the first LEP discovered.</a:t>
            </a:r>
          </a:p>
          <a:p>
            <a:pPr algn="ctr"/>
            <a:endParaRPr lang="en-US" sz="2400" u="sng" dirty="0">
              <a:solidFill>
                <a:schemeClr val="tx1"/>
              </a:solidFill>
            </a:endParaRPr>
          </a:p>
          <a:p>
            <a:pPr algn="ctr"/>
            <a:endParaRPr lang="en-US" sz="2400" u="sng" dirty="0">
              <a:solidFill>
                <a:schemeClr val="tx1"/>
              </a:solidFill>
            </a:endParaRPr>
          </a:p>
          <a:p>
            <a:pPr algn="ctr"/>
            <a:endParaRPr lang="en-US" sz="2400" u="sng" dirty="0">
              <a:solidFill>
                <a:schemeClr val="tx1"/>
              </a:solidFill>
            </a:endParaRPr>
          </a:p>
          <a:p>
            <a:pPr algn="ctr"/>
            <a:endParaRPr lang="en-US" sz="2400" u="sng" dirty="0">
              <a:solidFill>
                <a:schemeClr val="tx1"/>
              </a:solidFill>
            </a:endParaRPr>
          </a:p>
          <a:p>
            <a:pPr algn="ctr"/>
            <a:endParaRPr lang="en-US" sz="2400" u="sng" dirty="0">
              <a:solidFill>
                <a:schemeClr val="tx1"/>
              </a:solidFill>
            </a:endParaRPr>
          </a:p>
          <a:p>
            <a:pPr algn="ctr"/>
            <a:endParaRPr lang="en-US" sz="2400" u="sng" dirty="0">
              <a:solidFill>
                <a:schemeClr val="tx1"/>
              </a:solidFill>
            </a:endParaRPr>
          </a:p>
          <a:p>
            <a:pPr algn="ctr"/>
            <a:endParaRPr lang="en-US" sz="2400" u="sng" dirty="0">
              <a:solidFill>
                <a:schemeClr val="tx1"/>
              </a:solidFill>
            </a:endParaRPr>
          </a:p>
          <a:p>
            <a:pPr algn="ctr"/>
            <a:endParaRPr lang="en-US" sz="2400" u="sng" dirty="0">
              <a:solidFill>
                <a:schemeClr val="tx1"/>
              </a:solidFill>
            </a:endParaRPr>
          </a:p>
        </p:txBody>
      </p:sp>
      <p:sp>
        <p:nvSpPr>
          <p:cNvPr id="5" name="Rectangle 4">
            <a:extLst>
              <a:ext uri="{FF2B5EF4-FFF2-40B4-BE49-F238E27FC236}">
                <a16:creationId xmlns:a16="http://schemas.microsoft.com/office/drawing/2014/main" id="{0316726A-51B0-4FB7-ADEE-C99D8C6D3D2D}"/>
              </a:ext>
            </a:extLst>
          </p:cNvPr>
          <p:cNvSpPr/>
          <p:nvPr/>
        </p:nvSpPr>
        <p:spPr>
          <a:xfrm>
            <a:off x="5087389" y="315884"/>
            <a:ext cx="2676698" cy="315883"/>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a:solidFill>
                  <a:schemeClr val="tx1"/>
                </a:solidFill>
              </a:rPr>
              <a:t>Cont.</a:t>
            </a:r>
          </a:p>
        </p:txBody>
      </p:sp>
      <p:sp>
        <p:nvSpPr>
          <p:cNvPr id="8" name="Rectangle 7">
            <a:extLst>
              <a:ext uri="{FF2B5EF4-FFF2-40B4-BE49-F238E27FC236}">
                <a16:creationId xmlns:a16="http://schemas.microsoft.com/office/drawing/2014/main" id="{0287ACC4-7D35-4F6C-8E33-57629C6B7A35}"/>
              </a:ext>
            </a:extLst>
          </p:cNvPr>
          <p:cNvSpPr/>
          <p:nvPr/>
        </p:nvSpPr>
        <p:spPr>
          <a:xfrm>
            <a:off x="5386647" y="3429000"/>
            <a:ext cx="1645920" cy="494607"/>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LED</a:t>
            </a:r>
          </a:p>
        </p:txBody>
      </p:sp>
      <p:sp>
        <p:nvSpPr>
          <p:cNvPr id="9" name="Rectangle 8">
            <a:extLst>
              <a:ext uri="{FF2B5EF4-FFF2-40B4-BE49-F238E27FC236}">
                <a16:creationId xmlns:a16="http://schemas.microsoft.com/office/drawing/2014/main" id="{0DBD8F8C-6796-447B-AB1D-8288D3182967}"/>
              </a:ext>
            </a:extLst>
          </p:cNvPr>
          <p:cNvSpPr/>
          <p:nvPr/>
        </p:nvSpPr>
        <p:spPr>
          <a:xfrm>
            <a:off x="2478579" y="3923607"/>
            <a:ext cx="1645920" cy="6317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Inorganic LED</a:t>
            </a:r>
          </a:p>
        </p:txBody>
      </p:sp>
      <p:sp>
        <p:nvSpPr>
          <p:cNvPr id="10" name="Rectangle 9">
            <a:extLst>
              <a:ext uri="{FF2B5EF4-FFF2-40B4-BE49-F238E27FC236}">
                <a16:creationId xmlns:a16="http://schemas.microsoft.com/office/drawing/2014/main" id="{1DED9F4A-2912-45E0-9103-BB5842290775}"/>
              </a:ext>
            </a:extLst>
          </p:cNvPr>
          <p:cNvSpPr/>
          <p:nvPr/>
        </p:nvSpPr>
        <p:spPr>
          <a:xfrm>
            <a:off x="8099369" y="3923607"/>
            <a:ext cx="1645920" cy="6317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Organic LED</a:t>
            </a:r>
          </a:p>
        </p:txBody>
      </p:sp>
      <p:sp>
        <p:nvSpPr>
          <p:cNvPr id="11" name="Rectangle 10">
            <a:extLst>
              <a:ext uri="{FF2B5EF4-FFF2-40B4-BE49-F238E27FC236}">
                <a16:creationId xmlns:a16="http://schemas.microsoft.com/office/drawing/2014/main" id="{263CF300-C404-48FB-8D2F-4B83ECFE6E8B}"/>
              </a:ext>
            </a:extLst>
          </p:cNvPr>
          <p:cNvSpPr/>
          <p:nvPr/>
        </p:nvSpPr>
        <p:spPr>
          <a:xfrm>
            <a:off x="5755178" y="5047903"/>
            <a:ext cx="1645920" cy="115339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Small Molecular LED (</a:t>
            </a:r>
            <a:r>
              <a:rPr lang="en-US" sz="2400" b="1" dirty="0" err="1">
                <a:solidFill>
                  <a:schemeClr val="tx1"/>
                </a:solidFill>
              </a:rPr>
              <a:t>oled</a:t>
            </a:r>
            <a:r>
              <a:rPr lang="en-US" sz="2400" b="1" dirty="0">
                <a:solidFill>
                  <a:schemeClr val="tx1"/>
                </a:solidFill>
              </a:rPr>
              <a:t> )</a:t>
            </a:r>
          </a:p>
        </p:txBody>
      </p:sp>
      <p:sp>
        <p:nvSpPr>
          <p:cNvPr id="12" name="Rectangle 11">
            <a:extLst>
              <a:ext uri="{FF2B5EF4-FFF2-40B4-BE49-F238E27FC236}">
                <a16:creationId xmlns:a16="http://schemas.microsoft.com/office/drawing/2014/main" id="{EF4F6CE3-D78F-4E53-A218-B4BBA44E51E5}"/>
              </a:ext>
            </a:extLst>
          </p:cNvPr>
          <p:cNvSpPr/>
          <p:nvPr/>
        </p:nvSpPr>
        <p:spPr>
          <a:xfrm>
            <a:off x="10127673" y="5047903"/>
            <a:ext cx="1645920" cy="987137"/>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Polymeric LED (PLED )</a:t>
            </a:r>
          </a:p>
        </p:txBody>
      </p:sp>
      <p:sp>
        <p:nvSpPr>
          <p:cNvPr id="14" name="Arrow: Left 13">
            <a:extLst>
              <a:ext uri="{FF2B5EF4-FFF2-40B4-BE49-F238E27FC236}">
                <a16:creationId xmlns:a16="http://schemas.microsoft.com/office/drawing/2014/main" id="{26AF4172-6FD2-4C39-ADA1-0D9AB4619A4B}"/>
              </a:ext>
            </a:extLst>
          </p:cNvPr>
          <p:cNvSpPr/>
          <p:nvPr/>
        </p:nvSpPr>
        <p:spPr>
          <a:xfrm>
            <a:off x="4319845" y="3765665"/>
            <a:ext cx="962890" cy="315883"/>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row: Right 15">
            <a:extLst>
              <a:ext uri="{FF2B5EF4-FFF2-40B4-BE49-F238E27FC236}">
                <a16:creationId xmlns:a16="http://schemas.microsoft.com/office/drawing/2014/main" id="{75E6C818-3376-49D4-9C78-ADC6217BD60C}"/>
              </a:ext>
            </a:extLst>
          </p:cNvPr>
          <p:cNvSpPr/>
          <p:nvPr/>
        </p:nvSpPr>
        <p:spPr>
          <a:xfrm>
            <a:off x="7136480" y="3765666"/>
            <a:ext cx="962890" cy="31588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Left-Right-Up 16">
            <a:extLst>
              <a:ext uri="{FF2B5EF4-FFF2-40B4-BE49-F238E27FC236}">
                <a16:creationId xmlns:a16="http://schemas.microsoft.com/office/drawing/2014/main" id="{7FB2D631-135F-4213-9617-FFEA26FEF4D4}"/>
              </a:ext>
            </a:extLst>
          </p:cNvPr>
          <p:cNvSpPr/>
          <p:nvPr/>
        </p:nvSpPr>
        <p:spPr>
          <a:xfrm>
            <a:off x="8122919" y="4992831"/>
            <a:ext cx="1282933" cy="631768"/>
          </a:xfrm>
          <a:prstGeom prst="leftRigh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374152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22C03D6-F38B-4313-AF90-2C58714E272C}"/>
              </a:ext>
            </a:extLst>
          </p:cNvPr>
          <p:cNvSpPr/>
          <p:nvPr/>
        </p:nvSpPr>
        <p:spPr>
          <a:xfrm>
            <a:off x="133004" y="0"/>
            <a:ext cx="11925992" cy="6716684"/>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b="1" dirty="0">
              <a:solidFill>
                <a:schemeClr val="tx1"/>
              </a:solidFill>
            </a:endParaRPr>
          </a:p>
          <a:p>
            <a:pPr algn="ctr"/>
            <a:endParaRPr lang="en-US" sz="2000" b="1" dirty="0">
              <a:solidFill>
                <a:schemeClr val="tx1"/>
              </a:solidFill>
            </a:endParaRPr>
          </a:p>
          <a:p>
            <a:pPr algn="ctr"/>
            <a:endParaRPr lang="en-US" sz="2000" b="1" dirty="0">
              <a:solidFill>
                <a:schemeClr val="tx1"/>
              </a:solidFill>
            </a:endParaRPr>
          </a:p>
          <a:p>
            <a:pPr algn="ctr"/>
            <a:endParaRPr lang="en-US" sz="2000" b="1" u="sng" dirty="0">
              <a:solidFill>
                <a:srgbClr val="FF0000"/>
              </a:solidFill>
            </a:endParaRPr>
          </a:p>
          <a:p>
            <a:pPr algn="ctr"/>
            <a:r>
              <a:rPr lang="en-US" sz="2400" b="1" u="sng" dirty="0">
                <a:solidFill>
                  <a:schemeClr val="tx1"/>
                </a:solidFill>
              </a:rPr>
              <a:t>Inorganic semiconductor light-emitting diodes (LEDs</a:t>
            </a:r>
            <a:r>
              <a:rPr lang="en-US" sz="2000" b="1" dirty="0">
                <a:solidFill>
                  <a:schemeClr val="tx1"/>
                </a:solidFill>
              </a:rPr>
              <a:t>) are environmentally benign and have found widespread use as indicator lights, mobile displays, large-area displays, signage applications, and lighting applications. The entire visible spectrum can be covered by light-emitting semiconductors: </a:t>
            </a:r>
            <a:r>
              <a:rPr lang="en-US" sz="2400" b="1" u="sng" dirty="0" err="1">
                <a:solidFill>
                  <a:srgbClr val="FF0000"/>
                </a:solidFill>
              </a:rPr>
              <a:t>AlGaInP</a:t>
            </a:r>
            <a:r>
              <a:rPr lang="en-US" sz="2000" b="1" dirty="0">
                <a:solidFill>
                  <a:schemeClr val="tx1"/>
                </a:solidFill>
              </a:rPr>
              <a:t> and</a:t>
            </a:r>
            <a:r>
              <a:rPr lang="en-US" sz="2000" b="1" u="sng" dirty="0">
                <a:solidFill>
                  <a:srgbClr val="FF0000"/>
                </a:solidFill>
              </a:rPr>
              <a:t> </a:t>
            </a:r>
            <a:r>
              <a:rPr lang="en-US" sz="2400" b="1" u="sng" dirty="0" err="1">
                <a:solidFill>
                  <a:srgbClr val="FF0000"/>
                </a:solidFill>
              </a:rPr>
              <a:t>AlGaInN</a:t>
            </a:r>
            <a:r>
              <a:rPr lang="en-US" sz="2000" b="1" u="sng" dirty="0">
                <a:solidFill>
                  <a:srgbClr val="FF0000"/>
                </a:solidFill>
              </a:rPr>
              <a:t> </a:t>
            </a:r>
            <a:r>
              <a:rPr lang="en-US" sz="2000" b="1" dirty="0">
                <a:solidFill>
                  <a:schemeClr val="tx1"/>
                </a:solidFill>
              </a:rPr>
              <a:t>compound semiconductors are capable of emission in the red-to-yellow wavelength range and violet-to-green wavelength range, respectively.</a:t>
            </a:r>
            <a:endParaRPr lang="en-US" sz="2000" b="1" u="sng" dirty="0">
              <a:solidFill>
                <a:srgbClr val="FF0000"/>
              </a:solidFill>
            </a:endParaRPr>
          </a:p>
          <a:p>
            <a:pPr algn="ctr"/>
            <a:r>
              <a:rPr lang="en-US" sz="2000" b="1" dirty="0">
                <a:solidFill>
                  <a:schemeClr val="tx1"/>
                </a:solidFill>
              </a:rPr>
              <a:t>Inorganic semiconductors are fascinating candidates for the emitting materials in LEDs. By changing the </a:t>
            </a:r>
            <a:r>
              <a:rPr lang="en-US" sz="2000" b="1" dirty="0">
                <a:solidFill>
                  <a:schemeClr val="tx1"/>
                </a:solidFill>
                <a:hlinkClick r:id="rId3" tooltip="Learn more about Band Gap Energy from ScienceDirect's AI-generated Topic Pages">
                  <a:extLst>
                    <a:ext uri="{A12FA001-AC4F-418D-AE19-62706E023703}">
                      <ahyp:hlinkClr xmlns:ahyp="http://schemas.microsoft.com/office/drawing/2018/hyperlinkcolor" val="tx"/>
                    </a:ext>
                  </a:extLst>
                </a:hlinkClick>
              </a:rPr>
              <a:t>band gap energy</a:t>
            </a:r>
            <a:r>
              <a:rPr lang="en-US" sz="2000" b="1" dirty="0">
                <a:solidFill>
                  <a:schemeClr val="tx1"/>
                </a:solidFill>
              </a:rPr>
              <a:t> which is energy gap between the </a:t>
            </a:r>
            <a:r>
              <a:rPr lang="en-US" sz="2000" b="1" dirty="0">
                <a:solidFill>
                  <a:schemeClr val="tx1"/>
                </a:solidFill>
                <a:hlinkClick r:id="rId4" tooltip="Learn more about Valence Band from ScienceDirect's AI-generated Topic Pages">
                  <a:extLst>
                    <a:ext uri="{A12FA001-AC4F-418D-AE19-62706E023703}">
                      <ahyp:hlinkClr xmlns:ahyp="http://schemas.microsoft.com/office/drawing/2018/hyperlinkcolor" val="tx"/>
                    </a:ext>
                  </a:extLst>
                </a:hlinkClick>
              </a:rPr>
              <a:t>valence band</a:t>
            </a:r>
            <a:r>
              <a:rPr lang="en-US" sz="2000" b="1" dirty="0">
                <a:solidFill>
                  <a:schemeClr val="tx1"/>
                </a:solidFill>
              </a:rPr>
              <a:t> and </a:t>
            </a:r>
            <a:r>
              <a:rPr lang="en-US" sz="2000" b="1" dirty="0">
                <a:solidFill>
                  <a:schemeClr val="tx1"/>
                </a:solidFill>
                <a:hlinkClick r:id="rId5" tooltip="Learn more about Conduction Band from ScienceDirect's AI-generated Topic Pages">
                  <a:extLst>
                    <a:ext uri="{A12FA001-AC4F-418D-AE19-62706E023703}">
                      <ahyp:hlinkClr xmlns:ahyp="http://schemas.microsoft.com/office/drawing/2018/hyperlinkcolor" val="tx"/>
                    </a:ext>
                  </a:extLst>
                </a:hlinkClick>
              </a:rPr>
              <a:t>conduction band</a:t>
            </a:r>
            <a:r>
              <a:rPr lang="en-US" sz="2000" b="1" dirty="0">
                <a:solidFill>
                  <a:schemeClr val="tx1"/>
                </a:solidFill>
              </a:rPr>
              <a:t> of a semiconductor, via changing its </a:t>
            </a:r>
            <a:r>
              <a:rPr lang="en-US" sz="2000" b="1" dirty="0">
                <a:solidFill>
                  <a:schemeClr val="tx1"/>
                </a:solidFill>
                <a:hlinkClick r:id="rId6" tooltip="Learn more about Molecular Architecture from ScienceDirect's AI-generated Topic Pages">
                  <a:extLst>
                    <a:ext uri="{A12FA001-AC4F-418D-AE19-62706E023703}">
                      <ahyp:hlinkClr xmlns:ahyp="http://schemas.microsoft.com/office/drawing/2018/hyperlinkcolor" val="tx"/>
                    </a:ext>
                  </a:extLst>
                </a:hlinkClick>
              </a:rPr>
              <a:t>molecular architecture</a:t>
            </a:r>
            <a:r>
              <a:rPr lang="en-US" sz="2000" b="1" dirty="0">
                <a:solidFill>
                  <a:schemeClr val="tx1"/>
                </a:solidFill>
              </a:rPr>
              <a:t>, a variety of emitting colors can be obtained. However, inorganic LEDs suffer from a range of problems, such as, </a:t>
            </a:r>
            <a:r>
              <a:rPr lang="en-US" sz="2000" b="1" u="sng" dirty="0">
                <a:solidFill>
                  <a:srgbClr val="FF0000"/>
                </a:solidFill>
              </a:rPr>
              <a:t>efficiency, heat management, color rendering, lifetime, and probably the most important one, high cost. </a:t>
            </a:r>
            <a:r>
              <a:rPr lang="en-US" sz="2000" b="1" dirty="0">
                <a:solidFill>
                  <a:schemeClr val="tx1"/>
                </a:solidFill>
              </a:rPr>
              <a:t>They are mainly </a:t>
            </a:r>
            <a:r>
              <a:rPr lang="en-US" sz="2000" b="1" u="sng" dirty="0">
                <a:solidFill>
                  <a:srgbClr val="FF0000"/>
                </a:solidFill>
              </a:rPr>
              <a:t>suitable for point-source illumination rather than surface–source illumination</a:t>
            </a:r>
            <a:r>
              <a:rPr lang="en-US" sz="2000" u="sng" dirty="0">
                <a:solidFill>
                  <a:srgbClr val="FF0000"/>
                </a:solidFill>
              </a:rPr>
              <a:t>.</a:t>
            </a:r>
          </a:p>
          <a:p>
            <a:pPr algn="ctr"/>
            <a:r>
              <a:rPr lang="en-US" sz="2000" b="1" dirty="0">
                <a:solidFill>
                  <a:schemeClr val="tx1"/>
                </a:solidFill>
              </a:rPr>
              <a:t>On the other hand, </a:t>
            </a:r>
            <a:r>
              <a:rPr lang="en-US" sz="2400" b="1" u="sng" dirty="0">
                <a:solidFill>
                  <a:schemeClr val="tx1"/>
                </a:solidFill>
              </a:rPr>
              <a:t>organic LEDs also known as OLEDs </a:t>
            </a:r>
            <a:r>
              <a:rPr lang="en-US" sz="2000" b="1" dirty="0">
                <a:solidFill>
                  <a:schemeClr val="tx1"/>
                </a:solidFill>
              </a:rPr>
              <a:t>were first demonstrated by Pope, </a:t>
            </a:r>
            <a:r>
              <a:rPr lang="en-US" sz="2000" b="1" dirty="0" err="1">
                <a:solidFill>
                  <a:schemeClr val="tx1"/>
                </a:solidFill>
              </a:rPr>
              <a:t>Kallmann</a:t>
            </a:r>
            <a:r>
              <a:rPr lang="en-US" sz="2000" b="1" dirty="0">
                <a:solidFill>
                  <a:schemeClr val="tx1"/>
                </a:solidFill>
              </a:rPr>
              <a:t>, and </a:t>
            </a:r>
            <a:r>
              <a:rPr lang="en-US" sz="2000" b="1" dirty="0" err="1">
                <a:solidFill>
                  <a:schemeClr val="tx1"/>
                </a:solidFill>
              </a:rPr>
              <a:t>Magnante</a:t>
            </a:r>
            <a:r>
              <a:rPr lang="en-US" sz="2000" b="1" dirty="0">
                <a:solidFill>
                  <a:schemeClr val="tx1"/>
                </a:solidFill>
              </a:rPr>
              <a:t> in 1963. However, this particular field received intense academic and industrial interest after the discovery of the first low-voltage OLED by Tang and </a:t>
            </a:r>
            <a:r>
              <a:rPr lang="en-US" sz="2000" b="1" dirty="0" err="1">
                <a:solidFill>
                  <a:schemeClr val="tx1"/>
                </a:solidFill>
              </a:rPr>
              <a:t>VanSlyke</a:t>
            </a:r>
            <a:r>
              <a:rPr lang="en-US" sz="2000" b="1" dirty="0">
                <a:solidFill>
                  <a:schemeClr val="tx1"/>
                </a:solidFill>
              </a:rPr>
              <a:t> at </a:t>
            </a:r>
            <a:r>
              <a:rPr lang="en-US" sz="2000" b="1" dirty="0">
                <a:solidFill>
                  <a:schemeClr val="tx1"/>
                </a:solidFill>
                <a:hlinkClick r:id="rId7" tooltip="Learn more about Eastman Kodak from ScienceDirect's AI-generated Topic Pages">
                  <a:extLst>
                    <a:ext uri="{A12FA001-AC4F-418D-AE19-62706E023703}">
                      <ahyp:hlinkClr xmlns:ahyp="http://schemas.microsoft.com/office/drawing/2018/hyperlinkcolor" val="tx"/>
                    </a:ext>
                  </a:extLst>
                </a:hlinkClick>
              </a:rPr>
              <a:t>Eastman Kodak</a:t>
            </a:r>
            <a:r>
              <a:rPr lang="en-US" sz="2000" b="1" dirty="0">
                <a:solidFill>
                  <a:schemeClr val="tx1"/>
                </a:solidFill>
              </a:rPr>
              <a:t> in 1987. After that, numbers of novel systems were designed, fabricated, and tested as functional materials for OLED applications and a range of colored OLEDs based on polymeric or molecular thin films were developed.</a:t>
            </a:r>
            <a:endParaRPr lang="en-US" sz="2000" b="1" u="sng" dirty="0">
              <a:solidFill>
                <a:schemeClr val="tx1"/>
              </a:solidFill>
            </a:endParaRPr>
          </a:p>
          <a:p>
            <a:pPr algn="ctr"/>
            <a:endParaRPr lang="en-US" sz="2000" b="1" u="sng" dirty="0">
              <a:solidFill>
                <a:schemeClr val="tx1"/>
              </a:solidFill>
            </a:endParaRPr>
          </a:p>
          <a:p>
            <a:pPr algn="ctr"/>
            <a:endParaRPr lang="en-US" sz="2000" b="1" u="sng" dirty="0">
              <a:solidFill>
                <a:srgbClr val="FF0000"/>
              </a:solidFill>
            </a:endParaRPr>
          </a:p>
          <a:p>
            <a:pPr algn="ctr"/>
            <a:endParaRPr lang="en-US" sz="2000" b="1" dirty="0">
              <a:solidFill>
                <a:schemeClr val="tx1"/>
              </a:solidFill>
            </a:endParaRPr>
          </a:p>
          <a:p>
            <a:pPr algn="ctr"/>
            <a:r>
              <a:rPr lang="en-US" b="1" dirty="0">
                <a:solidFill>
                  <a:schemeClr val="tx1"/>
                </a:solidFill>
              </a:rPr>
              <a:t>E. Fred Schubert, ... Jong </a:t>
            </a:r>
            <a:r>
              <a:rPr lang="en-US" b="1" dirty="0" err="1">
                <a:solidFill>
                  <a:schemeClr val="tx1"/>
                </a:solidFill>
              </a:rPr>
              <a:t>Kyu</a:t>
            </a:r>
            <a:r>
              <a:rPr lang="en-US" b="1" dirty="0">
                <a:solidFill>
                  <a:schemeClr val="tx1"/>
                </a:solidFill>
              </a:rPr>
              <a:t> Kim, in </a:t>
            </a:r>
            <a:r>
              <a:rPr lang="en-US" b="1" dirty="0">
                <a:solidFill>
                  <a:schemeClr val="tx1"/>
                </a:solidFill>
                <a:hlinkClick r:id="rId8">
                  <a:extLst>
                    <a:ext uri="{A12FA001-AC4F-418D-AE19-62706E023703}">
                      <ahyp:hlinkClr xmlns:ahyp="http://schemas.microsoft.com/office/drawing/2018/hyperlinkcolor" val="tx"/>
                    </a:ext>
                  </a:extLst>
                </a:hlinkClick>
              </a:rPr>
              <a:t>Reference Module in Materials Science and Materials Engineering</a:t>
            </a:r>
            <a:r>
              <a:rPr lang="en-US" b="1" dirty="0">
                <a:solidFill>
                  <a:schemeClr val="tx1"/>
                </a:solidFill>
              </a:rPr>
              <a:t>, 2016</a:t>
            </a:r>
            <a:endParaRPr lang="en-US" sz="2000" b="1" dirty="0">
              <a:solidFill>
                <a:schemeClr val="tx1"/>
              </a:solidFill>
            </a:endParaRPr>
          </a:p>
          <a:p>
            <a:pPr algn="ctr"/>
            <a:endParaRPr lang="en-US" sz="2000" b="1" dirty="0">
              <a:solidFill>
                <a:schemeClr val="tx1"/>
              </a:solidFill>
            </a:endParaRPr>
          </a:p>
          <a:p>
            <a:pPr algn="ctr"/>
            <a:endParaRPr lang="en-US" sz="2000" b="1" dirty="0">
              <a:solidFill>
                <a:schemeClr val="tx1"/>
              </a:solidFill>
            </a:endParaRPr>
          </a:p>
          <a:p>
            <a:pPr algn="ctr"/>
            <a:endParaRPr lang="en-US" sz="2000" b="1" dirty="0">
              <a:solidFill>
                <a:schemeClr val="tx1"/>
              </a:solidFill>
            </a:endParaRPr>
          </a:p>
          <a:p>
            <a:pPr algn="ctr"/>
            <a:endParaRPr lang="en-US" sz="2000" b="1" dirty="0">
              <a:solidFill>
                <a:schemeClr val="tx1"/>
              </a:solidFill>
            </a:endParaRPr>
          </a:p>
          <a:p>
            <a:pPr algn="ctr"/>
            <a:endParaRPr lang="en-US" sz="2000" b="1" dirty="0">
              <a:solidFill>
                <a:schemeClr val="tx1"/>
              </a:solidFill>
            </a:endParaRPr>
          </a:p>
        </p:txBody>
      </p:sp>
    </p:spTree>
    <p:extLst>
      <p:ext uri="{BB962C8B-B14F-4D97-AF65-F5344CB8AC3E}">
        <p14:creationId xmlns:p14="http://schemas.microsoft.com/office/powerpoint/2010/main" val="11732596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46BACDF-CF07-45C3-8F11-ABFB76635992}"/>
              </a:ext>
            </a:extLst>
          </p:cNvPr>
          <p:cNvSpPr/>
          <p:nvPr/>
        </p:nvSpPr>
        <p:spPr>
          <a:xfrm>
            <a:off x="216131" y="211974"/>
            <a:ext cx="11759738" cy="6263639"/>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S. Haque, ... M. Mohiuddin, in </a:t>
            </a:r>
            <a:r>
              <a:rPr lang="en-US">
                <a:hlinkClick r:id="rId3"/>
              </a:rPr>
              <a:t>Biopolymer Composites in Electronics</a:t>
            </a:r>
            <a:r>
              <a:rPr lang="en-US"/>
              <a:t>, 2017</a:t>
            </a:r>
            <a:endParaRPr lang="en-US" sz="2000" b="1" dirty="0">
              <a:solidFill>
                <a:schemeClr val="tx1"/>
              </a:solidFill>
            </a:endParaRPr>
          </a:p>
        </p:txBody>
      </p:sp>
      <p:sp>
        <p:nvSpPr>
          <p:cNvPr id="6" name="Rectangle 5">
            <a:extLst>
              <a:ext uri="{FF2B5EF4-FFF2-40B4-BE49-F238E27FC236}">
                <a16:creationId xmlns:a16="http://schemas.microsoft.com/office/drawing/2014/main" id="{555B2D38-B82D-49F9-8794-A971871B4B59}"/>
              </a:ext>
            </a:extLst>
          </p:cNvPr>
          <p:cNvSpPr/>
          <p:nvPr/>
        </p:nvSpPr>
        <p:spPr>
          <a:xfrm>
            <a:off x="2795847" y="382387"/>
            <a:ext cx="6600305" cy="598515"/>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u="sng" dirty="0">
                <a:solidFill>
                  <a:schemeClr val="tx1"/>
                </a:solidFill>
              </a:rPr>
              <a:t>Deference between Inorganic  and Organic LED</a:t>
            </a:r>
          </a:p>
        </p:txBody>
      </p:sp>
      <p:graphicFrame>
        <p:nvGraphicFramePr>
          <p:cNvPr id="8" name="Table 7">
            <a:extLst>
              <a:ext uri="{FF2B5EF4-FFF2-40B4-BE49-F238E27FC236}">
                <a16:creationId xmlns:a16="http://schemas.microsoft.com/office/drawing/2014/main" id="{D70DD4D8-964B-4C97-B29B-FE0FE8C4CACD}"/>
              </a:ext>
            </a:extLst>
          </p:cNvPr>
          <p:cNvGraphicFramePr>
            <a:graphicFrameLocks noGrp="1"/>
          </p:cNvGraphicFramePr>
          <p:nvPr>
            <p:extLst>
              <p:ext uri="{D42A27DB-BD31-4B8C-83A1-F6EECF244321}">
                <p14:modId xmlns:p14="http://schemas.microsoft.com/office/powerpoint/2010/main" val="2992196043"/>
              </p:ext>
            </p:extLst>
          </p:nvPr>
        </p:nvGraphicFramePr>
        <p:xfrm>
          <a:off x="1512917" y="1429787"/>
          <a:ext cx="9426631" cy="4156369"/>
        </p:xfrm>
        <a:graphic>
          <a:graphicData uri="http://schemas.openxmlformats.org/drawingml/2006/table">
            <a:tbl>
              <a:tblPr firstRow="1" bandRow="1">
                <a:tableStyleId>{5940675A-B579-460E-94D1-54222C63F5DA}</a:tableStyleId>
              </a:tblPr>
              <a:tblGrid>
                <a:gridCol w="3106299">
                  <a:extLst>
                    <a:ext uri="{9D8B030D-6E8A-4147-A177-3AD203B41FA5}">
                      <a16:colId xmlns:a16="http://schemas.microsoft.com/office/drawing/2014/main" val="2652541466"/>
                    </a:ext>
                  </a:extLst>
                </a:gridCol>
                <a:gridCol w="3160166">
                  <a:extLst>
                    <a:ext uri="{9D8B030D-6E8A-4147-A177-3AD203B41FA5}">
                      <a16:colId xmlns:a16="http://schemas.microsoft.com/office/drawing/2014/main" val="753704772"/>
                    </a:ext>
                  </a:extLst>
                </a:gridCol>
                <a:gridCol w="3160166">
                  <a:extLst>
                    <a:ext uri="{9D8B030D-6E8A-4147-A177-3AD203B41FA5}">
                      <a16:colId xmlns:a16="http://schemas.microsoft.com/office/drawing/2014/main" val="964930761"/>
                    </a:ext>
                  </a:extLst>
                </a:gridCol>
              </a:tblGrid>
              <a:tr h="593767">
                <a:tc>
                  <a:txBody>
                    <a:bodyPr/>
                    <a:lstStyle/>
                    <a:p>
                      <a:pPr marL="0" marR="0" algn="ctr">
                        <a:lnSpc>
                          <a:spcPts val="2040"/>
                        </a:lnSpc>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Arial" panose="020B0604020202020204" pitchFamily="34" charset="0"/>
                        </a:rPr>
                        <a:t>Features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95250" marR="95250" marT="95250" marB="95250" anchor="b">
                    <a:solidFill>
                      <a:schemeClr val="accent4">
                        <a:lumMod val="40000"/>
                        <a:lumOff val="60000"/>
                      </a:schemeClr>
                    </a:solidFill>
                  </a:tcPr>
                </a:tc>
                <a:tc>
                  <a:txBody>
                    <a:bodyPr/>
                    <a:lstStyle/>
                    <a:p>
                      <a:pPr marL="0" marR="0" algn="ctr">
                        <a:lnSpc>
                          <a:spcPts val="2040"/>
                        </a:lnSpc>
                        <a:spcBef>
                          <a:spcPts val="0"/>
                        </a:spcBef>
                        <a:spcAft>
                          <a:spcPts val="0"/>
                        </a:spcAft>
                      </a:pPr>
                      <a:r>
                        <a:rPr lang="en-US" sz="2000" b="1">
                          <a:effectLst/>
                          <a:latin typeface="Times New Roman" panose="02020603050405020304" pitchFamily="18" charset="0"/>
                          <a:ea typeface="Times New Roman" panose="02020603050405020304" pitchFamily="18" charset="0"/>
                          <a:cs typeface="Arial" panose="020B0604020202020204" pitchFamily="34" charset="0"/>
                        </a:rPr>
                        <a:t>Organic LED</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95250" marR="95250" marT="95250" marB="95250" anchor="b">
                    <a:solidFill>
                      <a:schemeClr val="accent4">
                        <a:lumMod val="40000"/>
                        <a:lumOff val="60000"/>
                      </a:schemeClr>
                    </a:solidFill>
                  </a:tcPr>
                </a:tc>
                <a:tc>
                  <a:txBody>
                    <a:bodyPr/>
                    <a:lstStyle/>
                    <a:p>
                      <a:pPr marL="0" marR="0" algn="ctr">
                        <a:lnSpc>
                          <a:spcPts val="2040"/>
                        </a:lnSpc>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Arial" panose="020B0604020202020204" pitchFamily="34" charset="0"/>
                        </a:rPr>
                        <a:t>Inorganic LED</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95250" marR="95250" marT="95250" marB="95250" anchor="b">
                    <a:solidFill>
                      <a:schemeClr val="accent4">
                        <a:lumMod val="40000"/>
                        <a:lumOff val="60000"/>
                      </a:schemeClr>
                    </a:solidFill>
                  </a:tcPr>
                </a:tc>
                <a:extLst>
                  <a:ext uri="{0D108BD9-81ED-4DB2-BD59-A6C34878D82A}">
                    <a16:rowId xmlns:a16="http://schemas.microsoft.com/office/drawing/2014/main" val="1048560941"/>
                  </a:ext>
                </a:extLst>
              </a:tr>
              <a:tr h="593767">
                <a:tc>
                  <a:txBody>
                    <a:bodyPr/>
                    <a:lstStyle/>
                    <a:p>
                      <a:pPr marL="0" marR="0">
                        <a:lnSpc>
                          <a:spcPts val="2040"/>
                        </a:lnSpc>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Arial" panose="020B0604020202020204" pitchFamily="34" charset="0"/>
                        </a:rPr>
                        <a:t>Operating voltage</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a:txBody>
                  <a:tcPr marL="95250" marR="95250" marT="95250" marB="95250" anchor="b">
                    <a:solidFill>
                      <a:schemeClr val="accent4">
                        <a:lumMod val="20000"/>
                        <a:lumOff val="80000"/>
                      </a:schemeClr>
                    </a:solidFill>
                  </a:tcPr>
                </a:tc>
                <a:tc>
                  <a:txBody>
                    <a:bodyPr/>
                    <a:lstStyle/>
                    <a:p>
                      <a:pPr marL="0" marR="0" algn="ctr">
                        <a:lnSpc>
                          <a:spcPts val="2040"/>
                        </a:lnSpc>
                        <a:spcBef>
                          <a:spcPts val="0"/>
                        </a:spcBef>
                        <a:spcAft>
                          <a:spcPts val="0"/>
                        </a:spcAft>
                      </a:pPr>
                      <a:r>
                        <a:rPr lang="en-US" sz="2000" b="1">
                          <a:effectLst/>
                          <a:latin typeface="Times New Roman" panose="02020603050405020304" pitchFamily="18" charset="0"/>
                          <a:ea typeface="Times New Roman" panose="02020603050405020304" pitchFamily="18" charset="0"/>
                          <a:cs typeface="Arial" panose="020B0604020202020204" pitchFamily="34" charset="0"/>
                        </a:rPr>
                        <a:t>2 to 20 V</a:t>
                      </a:r>
                      <a:endParaRPr lang="en-US" sz="2000" b="1">
                        <a:effectLst/>
                        <a:latin typeface="Calibri" panose="020F0502020204030204" pitchFamily="34" charset="0"/>
                        <a:ea typeface="Calibri" panose="020F0502020204030204" pitchFamily="34" charset="0"/>
                        <a:cs typeface="Arial" panose="020B0604020202020204" pitchFamily="34" charset="0"/>
                      </a:endParaRPr>
                    </a:p>
                  </a:txBody>
                  <a:tcPr marL="95250" marR="95250" marT="95250" marB="95250" anchor="b">
                    <a:solidFill>
                      <a:schemeClr val="accent4">
                        <a:lumMod val="20000"/>
                        <a:lumOff val="80000"/>
                      </a:schemeClr>
                    </a:solidFill>
                  </a:tcPr>
                </a:tc>
                <a:tc>
                  <a:txBody>
                    <a:bodyPr/>
                    <a:lstStyle/>
                    <a:p>
                      <a:pPr marL="0" marR="0" algn="ctr">
                        <a:lnSpc>
                          <a:spcPts val="2040"/>
                        </a:lnSpc>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Arial" panose="020B0604020202020204" pitchFamily="34" charset="0"/>
                        </a:rPr>
                        <a:t>&lt; 10 V</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a:txBody>
                  <a:tcPr marL="95250" marR="95250" marT="95250" marB="95250" anchor="b">
                    <a:solidFill>
                      <a:schemeClr val="accent4">
                        <a:lumMod val="20000"/>
                        <a:lumOff val="80000"/>
                      </a:schemeClr>
                    </a:solidFill>
                  </a:tcPr>
                </a:tc>
                <a:extLst>
                  <a:ext uri="{0D108BD9-81ED-4DB2-BD59-A6C34878D82A}">
                    <a16:rowId xmlns:a16="http://schemas.microsoft.com/office/drawing/2014/main" val="1615375821"/>
                  </a:ext>
                </a:extLst>
              </a:tr>
              <a:tr h="593767">
                <a:tc>
                  <a:txBody>
                    <a:bodyPr/>
                    <a:lstStyle/>
                    <a:p>
                      <a:pPr marL="0" marR="0">
                        <a:lnSpc>
                          <a:spcPts val="2040"/>
                        </a:lnSpc>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Arial" panose="020B0604020202020204" pitchFamily="34" charset="0"/>
                        </a:rPr>
                        <a:t>Efficiency</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a:txBody>
                  <a:tcPr marL="95250" marR="95250" marT="95250" marB="95250" anchor="b">
                    <a:solidFill>
                      <a:schemeClr val="accent4">
                        <a:lumMod val="20000"/>
                        <a:lumOff val="80000"/>
                      </a:schemeClr>
                    </a:solidFill>
                  </a:tcPr>
                </a:tc>
                <a:tc>
                  <a:txBody>
                    <a:bodyPr/>
                    <a:lstStyle/>
                    <a:p>
                      <a:pPr marL="0" marR="0" algn="ctr">
                        <a:lnSpc>
                          <a:spcPts val="2040"/>
                        </a:lnSpc>
                        <a:spcBef>
                          <a:spcPts val="0"/>
                        </a:spcBef>
                        <a:spcAft>
                          <a:spcPts val="0"/>
                        </a:spcAft>
                      </a:pPr>
                      <a:r>
                        <a:rPr lang="en-US" sz="2000" b="1">
                          <a:effectLst/>
                          <a:latin typeface="Times New Roman" panose="02020603050405020304" pitchFamily="18" charset="0"/>
                          <a:ea typeface="Times New Roman" panose="02020603050405020304" pitchFamily="18" charset="0"/>
                          <a:cs typeface="Arial" panose="020B0604020202020204" pitchFamily="34" charset="0"/>
                        </a:rPr>
                        <a:t>~ 0.5</a:t>
                      </a:r>
                      <a:endParaRPr lang="en-US" sz="2000" b="1">
                        <a:effectLst/>
                        <a:latin typeface="Calibri" panose="020F0502020204030204" pitchFamily="34" charset="0"/>
                        <a:ea typeface="Calibri" panose="020F0502020204030204" pitchFamily="34" charset="0"/>
                        <a:cs typeface="Arial" panose="020B0604020202020204" pitchFamily="34" charset="0"/>
                      </a:endParaRPr>
                    </a:p>
                  </a:txBody>
                  <a:tcPr marL="95250" marR="95250" marT="95250" marB="95250" anchor="b">
                    <a:solidFill>
                      <a:schemeClr val="accent4">
                        <a:lumMod val="20000"/>
                        <a:lumOff val="80000"/>
                      </a:schemeClr>
                    </a:solidFill>
                  </a:tcPr>
                </a:tc>
                <a:tc>
                  <a:txBody>
                    <a:bodyPr/>
                    <a:lstStyle/>
                    <a:p>
                      <a:pPr marL="0" marR="0" algn="ctr">
                        <a:lnSpc>
                          <a:spcPts val="2040"/>
                        </a:lnSpc>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Arial" panose="020B0604020202020204" pitchFamily="34" charset="0"/>
                        </a:rPr>
                        <a:t>~ 0.1</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a:txBody>
                  <a:tcPr marL="95250" marR="95250" marT="95250" marB="95250" anchor="b">
                    <a:solidFill>
                      <a:schemeClr val="accent4">
                        <a:lumMod val="20000"/>
                        <a:lumOff val="80000"/>
                      </a:schemeClr>
                    </a:solidFill>
                  </a:tcPr>
                </a:tc>
                <a:extLst>
                  <a:ext uri="{0D108BD9-81ED-4DB2-BD59-A6C34878D82A}">
                    <a16:rowId xmlns:a16="http://schemas.microsoft.com/office/drawing/2014/main" val="3377015337"/>
                  </a:ext>
                </a:extLst>
              </a:tr>
              <a:tr h="593767">
                <a:tc>
                  <a:txBody>
                    <a:bodyPr/>
                    <a:lstStyle/>
                    <a:p>
                      <a:pPr marL="0" marR="0">
                        <a:lnSpc>
                          <a:spcPts val="2040"/>
                        </a:lnSpc>
                        <a:spcBef>
                          <a:spcPts val="0"/>
                        </a:spcBef>
                        <a:spcAft>
                          <a:spcPts val="0"/>
                        </a:spcAft>
                      </a:pPr>
                      <a:r>
                        <a:rPr lang="en-US" sz="2000" b="1">
                          <a:effectLst/>
                          <a:latin typeface="Times New Roman" panose="02020603050405020304" pitchFamily="18" charset="0"/>
                          <a:ea typeface="Times New Roman" panose="02020603050405020304" pitchFamily="18" charset="0"/>
                          <a:cs typeface="Arial" panose="020B0604020202020204" pitchFamily="34" charset="0"/>
                        </a:rPr>
                        <a:t>Response time</a:t>
                      </a:r>
                      <a:endParaRPr lang="en-US" sz="2000" b="1">
                        <a:effectLst/>
                        <a:latin typeface="Calibri" panose="020F0502020204030204" pitchFamily="34" charset="0"/>
                        <a:ea typeface="Calibri" panose="020F0502020204030204" pitchFamily="34" charset="0"/>
                        <a:cs typeface="Arial" panose="020B0604020202020204" pitchFamily="34" charset="0"/>
                      </a:endParaRPr>
                    </a:p>
                  </a:txBody>
                  <a:tcPr marL="95250" marR="95250" marT="95250" marB="95250" anchor="b">
                    <a:solidFill>
                      <a:schemeClr val="accent4">
                        <a:lumMod val="20000"/>
                        <a:lumOff val="80000"/>
                      </a:schemeClr>
                    </a:solidFill>
                  </a:tcPr>
                </a:tc>
                <a:tc>
                  <a:txBody>
                    <a:bodyPr/>
                    <a:lstStyle/>
                    <a:p>
                      <a:pPr marL="0" marR="0" algn="ctr">
                        <a:lnSpc>
                          <a:spcPts val="2040"/>
                        </a:lnSpc>
                        <a:spcBef>
                          <a:spcPts val="0"/>
                        </a:spcBef>
                        <a:spcAft>
                          <a:spcPts val="0"/>
                        </a:spcAft>
                      </a:pPr>
                      <a:r>
                        <a:rPr lang="en-US" sz="2000" b="1">
                          <a:effectLst/>
                          <a:latin typeface="Times New Roman" panose="02020603050405020304" pitchFamily="18" charset="0"/>
                          <a:ea typeface="Times New Roman" panose="02020603050405020304" pitchFamily="18" charset="0"/>
                          <a:cs typeface="Arial" panose="020B0604020202020204" pitchFamily="34" charset="0"/>
                        </a:rPr>
                        <a:t>~ 1 µs</a:t>
                      </a:r>
                      <a:endParaRPr lang="en-US" sz="2000" b="1">
                        <a:effectLst/>
                        <a:latin typeface="Calibri" panose="020F0502020204030204" pitchFamily="34" charset="0"/>
                        <a:ea typeface="Calibri" panose="020F0502020204030204" pitchFamily="34" charset="0"/>
                        <a:cs typeface="Arial" panose="020B0604020202020204" pitchFamily="34" charset="0"/>
                      </a:endParaRPr>
                    </a:p>
                  </a:txBody>
                  <a:tcPr marL="95250" marR="95250" marT="95250" marB="95250" anchor="b">
                    <a:solidFill>
                      <a:schemeClr val="accent4">
                        <a:lumMod val="20000"/>
                        <a:lumOff val="80000"/>
                      </a:schemeClr>
                    </a:solidFill>
                  </a:tcPr>
                </a:tc>
                <a:tc>
                  <a:txBody>
                    <a:bodyPr/>
                    <a:lstStyle/>
                    <a:p>
                      <a:pPr marL="0" marR="0" algn="ctr">
                        <a:lnSpc>
                          <a:spcPts val="2040"/>
                        </a:lnSpc>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Arial" panose="020B0604020202020204" pitchFamily="34" charset="0"/>
                        </a:rPr>
                        <a:t>~ 1 µs</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a:txBody>
                  <a:tcPr marL="95250" marR="95250" marT="95250" marB="95250" anchor="b">
                    <a:solidFill>
                      <a:schemeClr val="accent4">
                        <a:lumMod val="20000"/>
                        <a:lumOff val="80000"/>
                      </a:schemeClr>
                    </a:solidFill>
                  </a:tcPr>
                </a:tc>
                <a:extLst>
                  <a:ext uri="{0D108BD9-81ED-4DB2-BD59-A6C34878D82A}">
                    <a16:rowId xmlns:a16="http://schemas.microsoft.com/office/drawing/2014/main" val="2875092372"/>
                  </a:ext>
                </a:extLst>
              </a:tr>
              <a:tr h="593767">
                <a:tc>
                  <a:txBody>
                    <a:bodyPr/>
                    <a:lstStyle/>
                    <a:p>
                      <a:pPr marL="0" marR="0">
                        <a:lnSpc>
                          <a:spcPts val="2040"/>
                        </a:lnSpc>
                        <a:spcBef>
                          <a:spcPts val="0"/>
                        </a:spcBef>
                        <a:spcAft>
                          <a:spcPts val="0"/>
                        </a:spcAft>
                      </a:pPr>
                      <a:r>
                        <a:rPr lang="en-US" sz="2000" b="1">
                          <a:effectLst/>
                          <a:latin typeface="Times New Roman" panose="02020603050405020304" pitchFamily="18" charset="0"/>
                          <a:ea typeface="Times New Roman" panose="02020603050405020304" pitchFamily="18" charset="0"/>
                          <a:cs typeface="Arial" panose="020B0604020202020204" pitchFamily="34" charset="0"/>
                        </a:rPr>
                        <a:t>Display screen size</a:t>
                      </a:r>
                      <a:endParaRPr lang="en-US" sz="2000" b="1">
                        <a:effectLst/>
                        <a:latin typeface="Calibri" panose="020F0502020204030204" pitchFamily="34" charset="0"/>
                        <a:ea typeface="Calibri" panose="020F0502020204030204" pitchFamily="34" charset="0"/>
                        <a:cs typeface="Arial" panose="020B0604020202020204" pitchFamily="34" charset="0"/>
                      </a:endParaRPr>
                    </a:p>
                  </a:txBody>
                  <a:tcPr marL="95250" marR="95250" marT="95250" marB="95250" anchor="b">
                    <a:solidFill>
                      <a:schemeClr val="accent4">
                        <a:lumMod val="20000"/>
                        <a:lumOff val="80000"/>
                      </a:schemeClr>
                    </a:solidFill>
                  </a:tcPr>
                </a:tc>
                <a:tc>
                  <a:txBody>
                    <a:bodyPr/>
                    <a:lstStyle/>
                    <a:p>
                      <a:pPr marL="0" marR="0" algn="ctr">
                        <a:lnSpc>
                          <a:spcPts val="2040"/>
                        </a:lnSpc>
                        <a:spcBef>
                          <a:spcPts val="0"/>
                        </a:spcBef>
                        <a:spcAft>
                          <a:spcPts val="0"/>
                        </a:spcAft>
                      </a:pPr>
                      <a:r>
                        <a:rPr lang="en-US" sz="2000" b="1">
                          <a:effectLst/>
                          <a:latin typeface="Times New Roman" panose="02020603050405020304" pitchFamily="18" charset="0"/>
                          <a:ea typeface="Times New Roman" panose="02020603050405020304" pitchFamily="18" charset="0"/>
                          <a:cs typeface="Arial" panose="020B0604020202020204" pitchFamily="34" charset="0"/>
                        </a:rPr>
                        <a:t>2 to 20 inch</a:t>
                      </a:r>
                      <a:endParaRPr lang="en-US" sz="2000" b="1">
                        <a:effectLst/>
                        <a:latin typeface="Calibri" panose="020F0502020204030204" pitchFamily="34" charset="0"/>
                        <a:ea typeface="Calibri" panose="020F0502020204030204" pitchFamily="34" charset="0"/>
                        <a:cs typeface="Arial" panose="020B0604020202020204" pitchFamily="34" charset="0"/>
                      </a:endParaRPr>
                    </a:p>
                  </a:txBody>
                  <a:tcPr marL="95250" marR="95250" marT="95250" marB="95250" anchor="b">
                    <a:solidFill>
                      <a:schemeClr val="accent4">
                        <a:lumMod val="20000"/>
                        <a:lumOff val="80000"/>
                      </a:schemeClr>
                    </a:solidFill>
                  </a:tcPr>
                </a:tc>
                <a:tc>
                  <a:txBody>
                    <a:bodyPr/>
                    <a:lstStyle/>
                    <a:p>
                      <a:pPr marL="0" marR="0" algn="ctr">
                        <a:lnSpc>
                          <a:spcPts val="2040"/>
                        </a:lnSpc>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Arial" panose="020B0604020202020204" pitchFamily="34" charset="0"/>
                        </a:rPr>
                        <a:t>flexible size</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a:txBody>
                  <a:tcPr marL="95250" marR="95250" marT="95250" marB="95250" anchor="b">
                    <a:solidFill>
                      <a:schemeClr val="accent4">
                        <a:lumMod val="20000"/>
                        <a:lumOff val="80000"/>
                      </a:schemeClr>
                    </a:solidFill>
                  </a:tcPr>
                </a:tc>
                <a:extLst>
                  <a:ext uri="{0D108BD9-81ED-4DB2-BD59-A6C34878D82A}">
                    <a16:rowId xmlns:a16="http://schemas.microsoft.com/office/drawing/2014/main" val="4081765978"/>
                  </a:ext>
                </a:extLst>
              </a:tr>
              <a:tr h="593767">
                <a:tc>
                  <a:txBody>
                    <a:bodyPr/>
                    <a:lstStyle/>
                    <a:p>
                      <a:pPr marL="0" marR="0">
                        <a:lnSpc>
                          <a:spcPts val="2040"/>
                        </a:lnSpc>
                        <a:spcBef>
                          <a:spcPts val="0"/>
                        </a:spcBef>
                        <a:spcAft>
                          <a:spcPts val="0"/>
                        </a:spcAft>
                      </a:pPr>
                      <a:r>
                        <a:rPr lang="en-US" sz="2000" b="1">
                          <a:effectLst/>
                          <a:latin typeface="Times New Roman" panose="02020603050405020304" pitchFamily="18" charset="0"/>
                          <a:ea typeface="Times New Roman" panose="02020603050405020304" pitchFamily="18" charset="0"/>
                          <a:cs typeface="Arial" panose="020B0604020202020204" pitchFamily="34" charset="0"/>
                        </a:rPr>
                        <a:t>color contrast</a:t>
                      </a:r>
                      <a:endParaRPr lang="en-US" sz="2000" b="1">
                        <a:effectLst/>
                        <a:latin typeface="Calibri" panose="020F0502020204030204" pitchFamily="34" charset="0"/>
                        <a:ea typeface="Calibri" panose="020F0502020204030204" pitchFamily="34" charset="0"/>
                        <a:cs typeface="Arial" panose="020B0604020202020204" pitchFamily="34" charset="0"/>
                      </a:endParaRPr>
                    </a:p>
                  </a:txBody>
                  <a:tcPr marL="95250" marR="95250" marT="95250" marB="95250" anchor="b">
                    <a:solidFill>
                      <a:schemeClr val="accent4">
                        <a:lumMod val="20000"/>
                        <a:lumOff val="80000"/>
                      </a:schemeClr>
                    </a:solidFill>
                  </a:tcPr>
                </a:tc>
                <a:tc>
                  <a:txBody>
                    <a:bodyPr/>
                    <a:lstStyle/>
                    <a:p>
                      <a:pPr marL="0" marR="0" algn="ctr">
                        <a:lnSpc>
                          <a:spcPts val="2040"/>
                        </a:lnSpc>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Arial" panose="020B0604020202020204" pitchFamily="34" charset="0"/>
                        </a:rPr>
                        <a:t>Moderate</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a:txBody>
                  <a:tcPr marL="95250" marR="95250" marT="95250" marB="95250" anchor="b">
                    <a:solidFill>
                      <a:schemeClr val="accent4">
                        <a:lumMod val="20000"/>
                        <a:lumOff val="80000"/>
                      </a:schemeClr>
                    </a:solidFill>
                  </a:tcPr>
                </a:tc>
                <a:tc>
                  <a:txBody>
                    <a:bodyPr/>
                    <a:lstStyle/>
                    <a:p>
                      <a:pPr marL="0" marR="0" algn="ctr">
                        <a:lnSpc>
                          <a:spcPts val="2040"/>
                        </a:lnSpc>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Arial" panose="020B0604020202020204" pitchFamily="34" charset="0"/>
                        </a:rPr>
                        <a:t>Good</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a:txBody>
                  <a:tcPr marL="95250" marR="95250" marT="95250" marB="95250" anchor="b">
                    <a:solidFill>
                      <a:schemeClr val="accent4">
                        <a:lumMod val="20000"/>
                        <a:lumOff val="80000"/>
                      </a:schemeClr>
                    </a:solidFill>
                  </a:tcPr>
                </a:tc>
                <a:extLst>
                  <a:ext uri="{0D108BD9-81ED-4DB2-BD59-A6C34878D82A}">
                    <a16:rowId xmlns:a16="http://schemas.microsoft.com/office/drawing/2014/main" val="777086792"/>
                  </a:ext>
                </a:extLst>
              </a:tr>
              <a:tr h="593767">
                <a:tc>
                  <a:txBody>
                    <a:bodyPr/>
                    <a:lstStyle/>
                    <a:p>
                      <a:pPr marL="0" marR="0">
                        <a:lnSpc>
                          <a:spcPts val="2040"/>
                        </a:lnSpc>
                        <a:spcBef>
                          <a:spcPts val="0"/>
                        </a:spcBef>
                        <a:spcAft>
                          <a:spcPts val="0"/>
                        </a:spcAft>
                      </a:pPr>
                      <a:r>
                        <a:rPr lang="en-US" sz="2000" b="1">
                          <a:effectLst/>
                          <a:latin typeface="Times New Roman" panose="02020603050405020304" pitchFamily="18" charset="0"/>
                          <a:ea typeface="Times New Roman" panose="02020603050405020304" pitchFamily="18" charset="0"/>
                          <a:cs typeface="Arial" panose="020B0604020202020204" pitchFamily="34" charset="0"/>
                        </a:rPr>
                        <a:t>View Angle</a:t>
                      </a:r>
                      <a:endParaRPr lang="en-US" sz="2000" b="1">
                        <a:effectLst/>
                        <a:latin typeface="Calibri" panose="020F0502020204030204" pitchFamily="34" charset="0"/>
                        <a:ea typeface="Calibri" panose="020F0502020204030204" pitchFamily="34" charset="0"/>
                        <a:cs typeface="Arial" panose="020B0604020202020204" pitchFamily="34" charset="0"/>
                      </a:endParaRPr>
                    </a:p>
                  </a:txBody>
                  <a:tcPr marL="95250" marR="95250" marT="95250" marB="95250" anchor="b">
                    <a:solidFill>
                      <a:schemeClr val="accent4">
                        <a:lumMod val="20000"/>
                        <a:lumOff val="80000"/>
                      </a:schemeClr>
                    </a:solidFill>
                  </a:tcPr>
                </a:tc>
                <a:tc>
                  <a:txBody>
                    <a:bodyPr/>
                    <a:lstStyle/>
                    <a:p>
                      <a:pPr marL="0" marR="0" algn="ctr">
                        <a:lnSpc>
                          <a:spcPts val="2040"/>
                        </a:lnSpc>
                        <a:spcBef>
                          <a:spcPts val="0"/>
                        </a:spcBef>
                        <a:spcAft>
                          <a:spcPts val="0"/>
                        </a:spcAft>
                      </a:pPr>
                      <a:r>
                        <a:rPr lang="en-US" sz="2000" b="1">
                          <a:effectLst/>
                          <a:latin typeface="Times New Roman" panose="02020603050405020304" pitchFamily="18" charset="0"/>
                          <a:ea typeface="Times New Roman" panose="02020603050405020304" pitchFamily="18" charset="0"/>
                          <a:cs typeface="Arial" panose="020B0604020202020204" pitchFamily="34" charset="0"/>
                        </a:rPr>
                        <a:t>Excellent</a:t>
                      </a:r>
                      <a:endParaRPr lang="en-US" sz="2000" b="1">
                        <a:effectLst/>
                        <a:latin typeface="Calibri" panose="020F0502020204030204" pitchFamily="34" charset="0"/>
                        <a:ea typeface="Calibri" panose="020F0502020204030204" pitchFamily="34" charset="0"/>
                        <a:cs typeface="Arial" panose="020B0604020202020204" pitchFamily="34" charset="0"/>
                      </a:endParaRPr>
                    </a:p>
                  </a:txBody>
                  <a:tcPr marL="95250" marR="95250" marT="95250" marB="95250" anchor="b">
                    <a:solidFill>
                      <a:schemeClr val="accent4">
                        <a:lumMod val="20000"/>
                        <a:lumOff val="80000"/>
                      </a:schemeClr>
                    </a:solidFill>
                  </a:tcPr>
                </a:tc>
                <a:tc>
                  <a:txBody>
                    <a:bodyPr/>
                    <a:lstStyle/>
                    <a:p>
                      <a:pPr marL="0" marR="0" algn="ctr">
                        <a:lnSpc>
                          <a:spcPts val="2040"/>
                        </a:lnSpc>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Arial" panose="020B0604020202020204" pitchFamily="34" charset="0"/>
                        </a:rPr>
                        <a:t>Good</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a:txBody>
                  <a:tcPr marL="95250" marR="95250" marT="95250" marB="95250" anchor="b">
                    <a:solidFill>
                      <a:schemeClr val="accent4">
                        <a:lumMod val="20000"/>
                        <a:lumOff val="80000"/>
                      </a:schemeClr>
                    </a:solidFill>
                  </a:tcPr>
                </a:tc>
                <a:extLst>
                  <a:ext uri="{0D108BD9-81ED-4DB2-BD59-A6C34878D82A}">
                    <a16:rowId xmlns:a16="http://schemas.microsoft.com/office/drawing/2014/main" val="4137841912"/>
                  </a:ext>
                </a:extLst>
              </a:tr>
            </a:tbl>
          </a:graphicData>
        </a:graphic>
      </p:graphicFrame>
      <p:sp>
        <p:nvSpPr>
          <p:cNvPr id="9" name="Rectangle 8">
            <a:extLst>
              <a:ext uri="{FF2B5EF4-FFF2-40B4-BE49-F238E27FC236}">
                <a16:creationId xmlns:a16="http://schemas.microsoft.com/office/drawing/2014/main" id="{BAD4AB8B-44C1-4E17-841A-AA3373711860}"/>
              </a:ext>
            </a:extLst>
          </p:cNvPr>
          <p:cNvSpPr/>
          <p:nvPr/>
        </p:nvSpPr>
        <p:spPr>
          <a:xfrm>
            <a:off x="1995055" y="5752407"/>
            <a:ext cx="8562109" cy="46551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i="1" dirty="0">
                <a:solidFill>
                  <a:schemeClr val="tx1"/>
                </a:solidFill>
              </a:rPr>
              <a:t>Biopolymer Composite in Electronics, 2017, </a:t>
            </a:r>
            <a:r>
              <a:rPr lang="en-US" sz="1400" b="1" i="1" dirty="0" err="1">
                <a:solidFill>
                  <a:schemeClr val="tx1"/>
                </a:solidFill>
              </a:rPr>
              <a:t>S.Haque</a:t>
            </a:r>
            <a:r>
              <a:rPr lang="en-US" sz="1400" b="1" i="1" dirty="0">
                <a:solidFill>
                  <a:schemeClr val="tx1"/>
                </a:solidFill>
              </a:rPr>
              <a:t>.</a:t>
            </a:r>
          </a:p>
        </p:txBody>
      </p:sp>
    </p:spTree>
    <p:extLst>
      <p:ext uri="{BB962C8B-B14F-4D97-AF65-F5344CB8AC3E}">
        <p14:creationId xmlns:p14="http://schemas.microsoft.com/office/powerpoint/2010/main" val="362703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7E2795D-ECF6-48A4-BBBB-A0172D23C50E}"/>
              </a:ext>
            </a:extLst>
          </p:cNvPr>
          <p:cNvSpPr/>
          <p:nvPr/>
        </p:nvSpPr>
        <p:spPr>
          <a:xfrm>
            <a:off x="166255" y="266007"/>
            <a:ext cx="11754196" cy="6384175"/>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tx1"/>
                </a:solidFill>
              </a:rPr>
              <a:t>Organic light-emitting diodes (OLEDs) and polymer light-emitting diodes (PLEDs) are the cutting edge of lighting and display technology. Today, most commercially available small-screen OLED displays are fabricated by vacuum sublimation. However, this method of fabrication is </a:t>
            </a:r>
            <a:r>
              <a:rPr lang="en-US" sz="2400" b="1" u="sng" dirty="0">
                <a:solidFill>
                  <a:srgbClr val="FF0000"/>
                </a:solidFill>
              </a:rPr>
              <a:t>expensive and time consuming, and controlling uniformity and doping concentration over large areas is very difficult with this technique</a:t>
            </a:r>
            <a:r>
              <a:rPr lang="en-US" sz="2400" b="1" dirty="0">
                <a:solidFill>
                  <a:schemeClr val="tx1"/>
                </a:solidFill>
              </a:rPr>
              <a:t>. Furthermore, due to evaporation, </a:t>
            </a:r>
            <a:r>
              <a:rPr lang="en-US" sz="2400" b="1" dirty="0" err="1">
                <a:solidFill>
                  <a:schemeClr val="tx1"/>
                </a:solidFill>
              </a:rPr>
              <a:t>evaporant</a:t>
            </a:r>
            <a:r>
              <a:rPr lang="en-US" sz="2400" b="1" dirty="0">
                <a:solidFill>
                  <a:schemeClr val="tx1"/>
                </a:solidFill>
              </a:rPr>
              <a:t> condensed on cold walls can flake off, contaminating the system and substrate. Thus solution techniques such as spin-coating, ink-jet printing, and </a:t>
            </a:r>
            <a:r>
              <a:rPr lang="en-US" sz="2400" b="1" dirty="0" err="1">
                <a:solidFill>
                  <a:schemeClr val="tx1"/>
                </a:solidFill>
              </a:rPr>
              <a:t>screenprinting</a:t>
            </a:r>
            <a:r>
              <a:rPr lang="en-US" sz="2400" b="1" dirty="0">
                <a:solidFill>
                  <a:schemeClr val="tx1"/>
                </a:solidFill>
              </a:rPr>
              <a:t> have gained momentum as they do not require vacuum, consume less time, and allow deposit of thin layer over a large area at low cost. As organic materials are soluble in different solvents, the desired thickness can be deposited on the substrate by spraying these solvated organic complexes using solution techniques. Whatever the technique, during deposition, uniform thickness of each layer is necessary for device fabrication in order to ensure adequate lifetime of the device. The complexity in arraying organic molecules and fabricating OLED and PLED devices is still challenging.</a:t>
            </a:r>
          </a:p>
        </p:txBody>
      </p:sp>
    </p:spTree>
    <p:extLst>
      <p:ext uri="{BB962C8B-B14F-4D97-AF65-F5344CB8AC3E}">
        <p14:creationId xmlns:p14="http://schemas.microsoft.com/office/powerpoint/2010/main" val="21100976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8DAF272-F34A-4518-BDC0-F9B0E9698991}"/>
              </a:ext>
            </a:extLst>
          </p:cNvPr>
          <p:cNvSpPr/>
          <p:nvPr/>
        </p:nvSpPr>
        <p:spPr>
          <a:xfrm>
            <a:off x="232756" y="266007"/>
            <a:ext cx="11726488" cy="6367549"/>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Polymer Light Emitting Diodes (PLED) are best suited for large array of displays due to </a:t>
            </a:r>
            <a:r>
              <a:rPr lang="en-US" b="1" u="sng" dirty="0">
                <a:solidFill>
                  <a:srgbClr val="FF0000"/>
                </a:solidFill>
              </a:rPr>
              <a:t>easy processing </a:t>
            </a:r>
            <a:r>
              <a:rPr lang="en-US" b="1" dirty="0">
                <a:solidFill>
                  <a:schemeClr val="tx1"/>
                </a:solidFill>
              </a:rPr>
              <a:t>and</a:t>
            </a:r>
            <a:r>
              <a:rPr lang="en-US" b="1" u="sng" dirty="0">
                <a:solidFill>
                  <a:srgbClr val="FF0000"/>
                </a:solidFill>
              </a:rPr>
              <a:t> mechanical flexibility. </a:t>
            </a:r>
          </a:p>
          <a:p>
            <a:pPr algn="ctr"/>
            <a:r>
              <a:rPr lang="en-US" sz="2400" b="1" dirty="0">
                <a:solidFill>
                  <a:schemeClr val="tx1"/>
                </a:solidFill>
              </a:rPr>
              <a:t>---Lightweight ,so they can be simply used to make thin film.</a:t>
            </a:r>
          </a:p>
          <a:p>
            <a:pPr algn="ctr"/>
            <a:r>
              <a:rPr lang="en-US" sz="2400" b="1" dirty="0">
                <a:solidFill>
                  <a:schemeClr val="tx1"/>
                </a:solidFill>
              </a:rPr>
              <a:t>----Extraordinary resolution ,which provide high quality imaging.</a:t>
            </a:r>
          </a:p>
          <a:p>
            <a:pPr algn="ctr"/>
            <a:r>
              <a:rPr lang="en-US" sz="2400" b="1" dirty="0">
                <a:solidFill>
                  <a:schemeClr val="tx1"/>
                </a:solidFill>
              </a:rPr>
              <a:t>---Can be seen from any angle without the loss of information.</a:t>
            </a:r>
          </a:p>
          <a:p>
            <a:pPr algn="ctr"/>
            <a:r>
              <a:rPr lang="en-US" sz="2400" b="1" dirty="0">
                <a:solidFill>
                  <a:schemeClr val="tx1"/>
                </a:solidFill>
              </a:rPr>
              <a:t>Enable more energy efficiency .</a:t>
            </a:r>
          </a:p>
          <a:p>
            <a:pPr algn="ctr"/>
            <a:r>
              <a:rPr lang="en-US" sz="2400" b="1" dirty="0">
                <a:solidFill>
                  <a:schemeClr val="tx1"/>
                </a:solidFill>
              </a:rPr>
              <a:t>---Consume less power.</a:t>
            </a:r>
          </a:p>
          <a:p>
            <a:pPr algn="ctr"/>
            <a:r>
              <a:rPr lang="en-US" sz="2400" b="1" dirty="0">
                <a:solidFill>
                  <a:schemeClr val="tx1"/>
                </a:solidFill>
              </a:rPr>
              <a:t>---They can be used to make flexible display.</a:t>
            </a:r>
          </a:p>
          <a:p>
            <a:pPr algn="ctr"/>
            <a:r>
              <a:rPr lang="en-US" sz="2400" b="1" dirty="0">
                <a:solidFill>
                  <a:schemeClr val="tx1"/>
                </a:solidFill>
              </a:rPr>
              <a:t>----They offer high brightness at low drive voltage .</a:t>
            </a:r>
          </a:p>
          <a:p>
            <a:pPr algn="ctr"/>
            <a:r>
              <a:rPr lang="en-US" sz="2400" b="1" dirty="0">
                <a:solidFill>
                  <a:schemeClr val="tx1"/>
                </a:solidFill>
              </a:rPr>
              <a:t>---They  ensure glare –free viewing.</a:t>
            </a:r>
          </a:p>
        </p:txBody>
      </p:sp>
      <p:sp>
        <p:nvSpPr>
          <p:cNvPr id="5" name="Rectangle 4">
            <a:extLst>
              <a:ext uri="{FF2B5EF4-FFF2-40B4-BE49-F238E27FC236}">
                <a16:creationId xmlns:a16="http://schemas.microsoft.com/office/drawing/2014/main" id="{FAFA1B58-8456-48DB-9EC0-5635CDC1174A}"/>
              </a:ext>
            </a:extLst>
          </p:cNvPr>
          <p:cNvSpPr/>
          <p:nvPr/>
        </p:nvSpPr>
        <p:spPr>
          <a:xfrm>
            <a:off x="2277687" y="482137"/>
            <a:ext cx="6982691" cy="64839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u="sng" dirty="0">
                <a:solidFill>
                  <a:schemeClr val="tx1"/>
                </a:solidFill>
              </a:rPr>
              <a:t>Why Polymeric LED</a:t>
            </a:r>
          </a:p>
        </p:txBody>
      </p:sp>
      <p:sp>
        <p:nvSpPr>
          <p:cNvPr id="7" name="Rectangle 6">
            <a:extLst>
              <a:ext uri="{FF2B5EF4-FFF2-40B4-BE49-F238E27FC236}">
                <a16:creationId xmlns:a16="http://schemas.microsoft.com/office/drawing/2014/main" id="{01FF51B5-0603-4088-9AC7-B1E61E2AB837}"/>
              </a:ext>
            </a:extLst>
          </p:cNvPr>
          <p:cNvSpPr/>
          <p:nvPr/>
        </p:nvSpPr>
        <p:spPr>
          <a:xfrm>
            <a:off x="864524" y="5835535"/>
            <a:ext cx="10507287" cy="540328"/>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Q: What is the disadvantage of polymeric LED?</a:t>
            </a:r>
          </a:p>
        </p:txBody>
      </p:sp>
    </p:spTree>
    <p:extLst>
      <p:ext uri="{BB962C8B-B14F-4D97-AF65-F5344CB8AC3E}">
        <p14:creationId xmlns:p14="http://schemas.microsoft.com/office/powerpoint/2010/main" val="20705047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290887F-A6E6-4E24-915E-EF0DFF090E54}"/>
              </a:ext>
            </a:extLst>
          </p:cNvPr>
          <p:cNvSpPr/>
          <p:nvPr/>
        </p:nvSpPr>
        <p:spPr>
          <a:xfrm>
            <a:off x="199505" y="182879"/>
            <a:ext cx="11792990" cy="6488084"/>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tx1"/>
                </a:solidFill>
              </a:rPr>
              <a:t>Light Emitting Diodes are almost everywhere. You can find LEDs in Cars, Bikes, Street Lights, Home Lighting, Office Lighting, Mobile Phones, Televisions and many more.</a:t>
            </a:r>
          </a:p>
          <a:p>
            <a:r>
              <a:rPr lang="en-US" sz="2400" b="1" dirty="0">
                <a:solidFill>
                  <a:schemeClr val="tx1"/>
                </a:solidFill>
              </a:rPr>
              <a:t>The reason for such wide range of implementation of LEDs is its advantages over traditional incandescent bulbs and the recent compact fluorescent lamps (CFL).</a:t>
            </a:r>
          </a:p>
          <a:p>
            <a:r>
              <a:rPr lang="en-US" sz="2400" b="1" dirty="0">
                <a:solidFill>
                  <a:schemeClr val="tx1"/>
                </a:solidFill>
              </a:rPr>
              <a:t>1- Low power consumption.</a:t>
            </a:r>
          </a:p>
          <a:p>
            <a:r>
              <a:rPr lang="en-US" sz="2400" b="1" dirty="0">
                <a:solidFill>
                  <a:schemeClr val="tx1"/>
                </a:solidFill>
              </a:rPr>
              <a:t>2- Small size.</a:t>
            </a:r>
          </a:p>
          <a:p>
            <a:r>
              <a:rPr lang="en-US" sz="2400" b="1" dirty="0">
                <a:solidFill>
                  <a:schemeClr val="tx1"/>
                </a:solidFill>
              </a:rPr>
              <a:t>3- Fast </a:t>
            </a:r>
            <a:r>
              <a:rPr lang="en-US" sz="2400" b="1" dirty="0" err="1">
                <a:solidFill>
                  <a:schemeClr val="tx1"/>
                </a:solidFill>
              </a:rPr>
              <a:t>swetching</a:t>
            </a:r>
            <a:r>
              <a:rPr lang="en-US" sz="2400" b="1" dirty="0">
                <a:solidFill>
                  <a:schemeClr val="tx1"/>
                </a:solidFill>
              </a:rPr>
              <a:t>.</a:t>
            </a:r>
          </a:p>
          <a:p>
            <a:r>
              <a:rPr lang="en-US" sz="2400" b="1" dirty="0">
                <a:solidFill>
                  <a:schemeClr val="tx1"/>
                </a:solidFill>
              </a:rPr>
              <a:t>4-Physically robust .</a:t>
            </a:r>
          </a:p>
          <a:p>
            <a:r>
              <a:rPr lang="en-US" sz="2400" b="1" dirty="0">
                <a:solidFill>
                  <a:schemeClr val="tx1"/>
                </a:solidFill>
              </a:rPr>
              <a:t>5- long lasting.</a:t>
            </a:r>
          </a:p>
          <a:p>
            <a:r>
              <a:rPr lang="en-US" sz="2400" b="1" dirty="0">
                <a:solidFill>
                  <a:schemeClr val="tx1"/>
                </a:solidFill>
              </a:rPr>
              <a:t>Because of these </a:t>
            </a:r>
            <a:r>
              <a:rPr lang="en-US" sz="2400" b="1" dirty="0" err="1">
                <a:solidFill>
                  <a:schemeClr val="tx1"/>
                </a:solidFill>
              </a:rPr>
              <a:t>advantages,P</a:t>
            </a:r>
            <a:r>
              <a:rPr lang="en-US" sz="2400" b="1" dirty="0">
                <a:solidFill>
                  <a:schemeClr val="tx1"/>
                </a:solidFill>
              </a:rPr>
              <a:t> LEDs have become quite popular among a large set of people. Electronics Engineers, Electronic Hobbyists and Electronics Enthusiasts often work with LEDs for various projects.</a:t>
            </a:r>
          </a:p>
          <a:p>
            <a:r>
              <a:rPr lang="en-US" sz="2400" b="1" dirty="0">
                <a:solidFill>
                  <a:schemeClr val="tx1"/>
                </a:solidFill>
              </a:rPr>
              <a:t> </a:t>
            </a:r>
          </a:p>
        </p:txBody>
      </p:sp>
      <p:sp>
        <p:nvSpPr>
          <p:cNvPr id="6" name="Rectangle 5">
            <a:extLst>
              <a:ext uri="{FF2B5EF4-FFF2-40B4-BE49-F238E27FC236}">
                <a16:creationId xmlns:a16="http://schemas.microsoft.com/office/drawing/2014/main" id="{B6C28FAB-D7E1-4B83-9521-9CC653B2BDC4}"/>
              </a:ext>
            </a:extLst>
          </p:cNvPr>
          <p:cNvSpPr/>
          <p:nvPr/>
        </p:nvSpPr>
        <p:spPr>
          <a:xfrm>
            <a:off x="2576945" y="220287"/>
            <a:ext cx="6517178" cy="78139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u="sng" dirty="0">
                <a:solidFill>
                  <a:schemeClr val="tx1"/>
                </a:solidFill>
              </a:rPr>
              <a:t>Advantage of PLED over Incandescent and Compact </a:t>
            </a:r>
            <a:r>
              <a:rPr lang="en-US" sz="2400" b="1" u="sng" dirty="0" err="1">
                <a:solidFill>
                  <a:schemeClr val="tx1"/>
                </a:solidFill>
              </a:rPr>
              <a:t>Fluresence</a:t>
            </a:r>
            <a:r>
              <a:rPr lang="en-US" sz="2400" b="1" u="sng" dirty="0">
                <a:solidFill>
                  <a:schemeClr val="tx1"/>
                </a:solidFill>
              </a:rPr>
              <a:t> Lamp ( CFL) Light Sources</a:t>
            </a:r>
          </a:p>
        </p:txBody>
      </p:sp>
    </p:spTree>
    <p:extLst>
      <p:ext uri="{BB962C8B-B14F-4D97-AF65-F5344CB8AC3E}">
        <p14:creationId xmlns:p14="http://schemas.microsoft.com/office/powerpoint/2010/main" val="6941997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2901408-5A0E-4C68-8DB9-1EE9DB3452B4}"/>
              </a:ext>
            </a:extLst>
          </p:cNvPr>
          <p:cNvSpPr/>
          <p:nvPr/>
        </p:nvSpPr>
        <p:spPr>
          <a:xfrm>
            <a:off x="260465" y="165283"/>
            <a:ext cx="11671069" cy="6527434"/>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r>
              <a:rPr lang="en-US" sz="2400" dirty="0">
                <a:solidFill>
                  <a:schemeClr val="tx1"/>
                </a:solidFill>
              </a:rPr>
              <a:t>In PLED,</a:t>
            </a:r>
            <a:r>
              <a:rPr lang="en-US" dirty="0"/>
              <a:t> </a:t>
            </a:r>
            <a:r>
              <a:rPr lang="en-US" b="1" dirty="0">
                <a:solidFill>
                  <a:schemeClr val="tx1"/>
                </a:solidFill>
              </a:rPr>
              <a:t>the positive terminal is called as Anode and the negative terminal is called as Cathode. </a:t>
            </a:r>
            <a:r>
              <a:rPr lang="en-US" sz="2400" b="1" dirty="0">
                <a:solidFill>
                  <a:schemeClr val="tx1"/>
                </a:solidFill>
              </a:rPr>
              <a:t> </a:t>
            </a:r>
          </a:p>
          <a:p>
            <a:pPr algn="ctr"/>
            <a:endParaRPr lang="en-US" dirty="0"/>
          </a:p>
        </p:txBody>
      </p:sp>
      <p:pic>
        <p:nvPicPr>
          <p:cNvPr id="2050" name="Picture 2" descr="Light Emitting Diode Image 2">
            <a:extLst>
              <a:ext uri="{FF2B5EF4-FFF2-40B4-BE49-F238E27FC236}">
                <a16:creationId xmlns:a16="http://schemas.microsoft.com/office/drawing/2014/main" id="{6F578A0F-8A13-4089-B75A-1EE87C55E1D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9789" y="415638"/>
            <a:ext cx="9144000" cy="42062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11078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A6BCA5A-A99F-4DE2-AEB4-7D8C0C8EB577}"/>
              </a:ext>
            </a:extLst>
          </p:cNvPr>
          <p:cNvSpPr/>
          <p:nvPr/>
        </p:nvSpPr>
        <p:spPr>
          <a:xfrm>
            <a:off x="166255" y="199505"/>
            <a:ext cx="11770821" cy="6658495"/>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AA98D3C9-5B67-4760-A239-032DDEE8E7D2}"/>
              </a:ext>
            </a:extLst>
          </p:cNvPr>
          <p:cNvSpPr/>
          <p:nvPr/>
        </p:nvSpPr>
        <p:spPr>
          <a:xfrm>
            <a:off x="2992582" y="515389"/>
            <a:ext cx="5719156" cy="515389"/>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rgbClr val="C00000"/>
                </a:solidFill>
              </a:rPr>
              <a:t>PLED Device</a:t>
            </a:r>
          </a:p>
        </p:txBody>
      </p:sp>
      <p:pic>
        <p:nvPicPr>
          <p:cNvPr id="7" name="Picture 6">
            <a:extLst>
              <a:ext uri="{FF2B5EF4-FFF2-40B4-BE49-F238E27FC236}">
                <a16:creationId xmlns:a16="http://schemas.microsoft.com/office/drawing/2014/main" id="{CB41FF70-C6E9-49A4-8DB9-F5325BD93D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7776" y="1180407"/>
            <a:ext cx="10075024" cy="4887883"/>
          </a:xfrm>
          <a:prstGeom prst="rect">
            <a:avLst/>
          </a:prstGeom>
        </p:spPr>
      </p:pic>
      <p:sp>
        <p:nvSpPr>
          <p:cNvPr id="8" name="Rectangle 7">
            <a:extLst>
              <a:ext uri="{FF2B5EF4-FFF2-40B4-BE49-F238E27FC236}">
                <a16:creationId xmlns:a16="http://schemas.microsoft.com/office/drawing/2014/main" id="{7D662460-53D3-4ECD-905C-3A75CCD12F9C}"/>
              </a:ext>
            </a:extLst>
          </p:cNvPr>
          <p:cNvSpPr/>
          <p:nvPr/>
        </p:nvSpPr>
        <p:spPr>
          <a:xfrm>
            <a:off x="714895" y="6342611"/>
            <a:ext cx="10789920" cy="307571"/>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Presentation from the lecture by Holger .D and Marco .S ,   2010</a:t>
            </a:r>
          </a:p>
        </p:txBody>
      </p:sp>
      <p:sp>
        <p:nvSpPr>
          <p:cNvPr id="9" name="Arrow: Down 8">
            <a:extLst>
              <a:ext uri="{FF2B5EF4-FFF2-40B4-BE49-F238E27FC236}">
                <a16:creationId xmlns:a16="http://schemas.microsoft.com/office/drawing/2014/main" id="{ADCAD601-66FB-44D8-B829-98297D0CD715}"/>
              </a:ext>
            </a:extLst>
          </p:cNvPr>
          <p:cNvSpPr/>
          <p:nvPr/>
        </p:nvSpPr>
        <p:spPr>
          <a:xfrm>
            <a:off x="10474036" y="3025833"/>
            <a:ext cx="249382" cy="1197032"/>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679374A-0A09-491D-87FF-39961335972A}"/>
              </a:ext>
            </a:extLst>
          </p:cNvPr>
          <p:cNvSpPr/>
          <p:nvPr/>
        </p:nvSpPr>
        <p:spPr>
          <a:xfrm>
            <a:off x="9160625" y="4389120"/>
            <a:ext cx="1812175" cy="46551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Indium tin oxide</a:t>
            </a:r>
          </a:p>
        </p:txBody>
      </p:sp>
    </p:spTree>
    <p:extLst>
      <p:ext uri="{BB962C8B-B14F-4D97-AF65-F5344CB8AC3E}">
        <p14:creationId xmlns:p14="http://schemas.microsoft.com/office/powerpoint/2010/main" val="40332096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426</TotalTime>
  <Words>548</Words>
  <Application>Microsoft Office PowerPoint</Application>
  <PresentationFormat>Widescreen</PresentationFormat>
  <Paragraphs>139</Paragraphs>
  <Slides>15</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Owner</cp:lastModifiedBy>
  <cp:revision>24</cp:revision>
  <dcterms:created xsi:type="dcterms:W3CDTF">2020-03-11T12:15:27Z</dcterms:created>
  <dcterms:modified xsi:type="dcterms:W3CDTF">2020-03-14T18:49:21Z</dcterms:modified>
</cp:coreProperties>
</file>